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4"/>
  </p:notesMasterIdLst>
  <p:handoutMasterIdLst>
    <p:handoutMasterId r:id="rId25"/>
  </p:handoutMasterIdLst>
  <p:sldIdLst>
    <p:sldId id="1183" r:id="rId2"/>
    <p:sldId id="1374" r:id="rId3"/>
    <p:sldId id="1375" r:id="rId4"/>
    <p:sldId id="1348" r:id="rId5"/>
    <p:sldId id="1351" r:id="rId6"/>
    <p:sldId id="1355" r:id="rId7"/>
    <p:sldId id="1356" r:id="rId8"/>
    <p:sldId id="1357" r:id="rId9"/>
    <p:sldId id="1373" r:id="rId10"/>
    <p:sldId id="1358" r:id="rId11"/>
    <p:sldId id="1360" r:id="rId12"/>
    <p:sldId id="1359" r:id="rId13"/>
    <p:sldId id="1361" r:id="rId14"/>
    <p:sldId id="1362" r:id="rId15"/>
    <p:sldId id="1363" r:id="rId16"/>
    <p:sldId id="1364" r:id="rId17"/>
    <p:sldId id="1365" r:id="rId18"/>
    <p:sldId id="1366" r:id="rId19"/>
    <p:sldId id="1367" r:id="rId20"/>
    <p:sldId id="1369" r:id="rId21"/>
    <p:sldId id="1370" r:id="rId22"/>
    <p:sldId id="1372"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73A2"/>
    <a:srgbClr val="42BA97"/>
    <a:srgbClr val="1CADE4"/>
    <a:srgbClr val="6B6B6B"/>
    <a:srgbClr val="595959"/>
    <a:srgbClr val="27CED7"/>
    <a:srgbClr val="DFE3E5"/>
    <a:srgbClr val="FFFFFF"/>
    <a:srgbClr val="D9D9D9"/>
    <a:srgbClr val="E3E3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5BF343-122B-4207-ABE7-F3EB99AF51AE}" v="6" dt="2020-01-09T00:01:35.551"/>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47" autoAdjust="0"/>
    <p:restoredTop sz="57940" autoAdjust="0"/>
  </p:normalViewPr>
  <p:slideViewPr>
    <p:cSldViewPr snapToGrid="0">
      <p:cViewPr varScale="1">
        <p:scale>
          <a:sx n="42" d="100"/>
          <a:sy n="42" d="100"/>
        </p:scale>
        <p:origin x="1620" y="4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1" d="100"/>
          <a:sy n="61" d="100"/>
        </p:scale>
        <p:origin x="170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a:defRPr sz="1300"/>
            </a:lvl1pPr>
          </a:lstStyle>
          <a:p>
            <a:fld id="{6B8F91D1-341A-46C2-A0CF-423299F7C503}" type="datetimeFigureOut">
              <a:rPr lang="en-US" smtClean="0"/>
              <a:t>2/25/2020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a:defRPr sz="1300"/>
            </a:lvl1pPr>
          </a:lstStyle>
          <a:p>
            <a:fld id="{67AA5E6E-117A-4DBF-9A84-F8CCF8534339}" type="slidenum">
              <a:rPr lang="en-US" smtClean="0"/>
              <a:t>‹#›</a:t>
            </a:fld>
            <a:endParaRPr lang="en-US"/>
          </a:p>
        </p:txBody>
      </p:sp>
    </p:spTree>
    <p:extLst>
      <p:ext uri="{BB962C8B-B14F-4D97-AF65-F5344CB8AC3E}">
        <p14:creationId xmlns:p14="http://schemas.microsoft.com/office/powerpoint/2010/main" val="3524329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300"/>
            </a:lvl1pPr>
          </a:lstStyle>
          <a:p>
            <a:fld id="{A1479351-5B3C-4B67-8F3D-78E9A8345533}" type="datetimeFigureOut">
              <a:rPr lang="en-US" smtClean="0"/>
              <a:t>2/25/2020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300"/>
            </a:lvl1pPr>
          </a:lstStyle>
          <a:p>
            <a:fld id="{F536B84A-38DE-499C-A428-55C15FBF140D}" type="slidenum">
              <a:rPr lang="en-US" smtClean="0"/>
              <a:t>‹#›</a:t>
            </a:fld>
            <a:endParaRPr lang="en-US"/>
          </a:p>
        </p:txBody>
      </p:sp>
    </p:spTree>
    <p:extLst>
      <p:ext uri="{BB962C8B-B14F-4D97-AF65-F5344CB8AC3E}">
        <p14:creationId xmlns:p14="http://schemas.microsoft.com/office/powerpoint/2010/main" val="2767161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everyone! Thanks for sharing your time with me this afternoon.</a:t>
            </a:r>
          </a:p>
          <a:p>
            <a:endParaRPr lang="en-US" dirty="0"/>
          </a:p>
          <a:p>
            <a:r>
              <a:rPr lang="en-US" dirty="0"/>
              <a:t>My name is Amanda </a:t>
            </a:r>
            <a:r>
              <a:rPr lang="en-US" dirty="0" err="1"/>
              <a:t>Kabak</a:t>
            </a:r>
            <a:r>
              <a:rPr lang="en-US" dirty="0"/>
              <a:t>. I’m the CTO of </a:t>
            </a:r>
            <a:r>
              <a:rPr lang="en-US" dirty="0" err="1"/>
              <a:t>CleanSpark</a:t>
            </a:r>
            <a:r>
              <a:rPr lang="en-US" dirty="0"/>
              <a:t>, and I’m thrilled to be here to help you squeeze every last bit of value from this excellent conference.</a:t>
            </a:r>
          </a:p>
          <a:p>
            <a:endParaRPr lang="en-US" dirty="0"/>
          </a:p>
          <a:p>
            <a:r>
              <a:rPr lang="en-US" dirty="0"/>
              <a:t>Through the week, we’ve all already learned so many things. I know you’re overflowing with ideas and energy. Your cup </a:t>
            </a:r>
            <a:r>
              <a:rPr lang="en-US" dirty="0" err="1"/>
              <a:t>overfloweth</a:t>
            </a:r>
            <a:r>
              <a:rPr lang="en-US" dirty="0"/>
              <a:t>, right?</a:t>
            </a:r>
          </a:p>
          <a:p>
            <a:endParaRPr lang="en-US" dirty="0"/>
          </a:p>
          <a:p>
            <a:r>
              <a:rPr lang="en-US" dirty="0"/>
              <a:t>Well, let me add one more drop. Wait. One more. And one more after that. Because we’re going to dig into stream processing, also known as the Chinese water torture of the software world. Drip </a:t>
            </a:r>
            <a:r>
              <a:rPr lang="en-US" dirty="0" err="1"/>
              <a:t>drip</a:t>
            </a:r>
            <a:r>
              <a:rPr lang="en-US" dirty="0"/>
              <a:t> </a:t>
            </a:r>
            <a:r>
              <a:rPr lang="en-US" dirty="0" err="1"/>
              <a:t>drip</a:t>
            </a:r>
            <a:r>
              <a:rPr lang="en-US" dirty="0"/>
              <a:t>.</a:t>
            </a:r>
          </a:p>
          <a:p>
            <a:endParaRPr lang="en-US" dirty="0"/>
          </a:p>
          <a:p>
            <a:endParaRPr lang="en-US" dirty="0"/>
          </a:p>
        </p:txBody>
      </p:sp>
      <p:sp>
        <p:nvSpPr>
          <p:cNvPr id="4" name="Slide Number Placeholder 3"/>
          <p:cNvSpPr>
            <a:spLocks noGrp="1"/>
          </p:cNvSpPr>
          <p:nvPr>
            <p:ph type="sldNum" sz="quarter" idx="10"/>
          </p:nvPr>
        </p:nvSpPr>
        <p:spPr/>
        <p:txBody>
          <a:bodyPr/>
          <a:lstStyle/>
          <a:p>
            <a:fld id="{F536B84A-38DE-499C-A428-55C15FBF140D}" type="slidenum">
              <a:rPr lang="en-US" smtClean="0"/>
              <a:t>1</a:t>
            </a:fld>
            <a:endParaRPr lang="en-US"/>
          </a:p>
        </p:txBody>
      </p:sp>
    </p:spTree>
    <p:extLst>
      <p:ext uri="{BB962C8B-B14F-4D97-AF65-F5344CB8AC3E}">
        <p14:creationId xmlns:p14="http://schemas.microsoft.com/office/powerpoint/2010/main" val="4134745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many ways, actors are like you or me.</a:t>
            </a:r>
          </a:p>
          <a:p>
            <a:pPr marL="171450" indent="-171450">
              <a:buFont typeface="Arial" panose="020B0604020202020204" pitchFamily="34" charset="0"/>
              <a:buChar char="•"/>
            </a:pPr>
            <a:r>
              <a:rPr lang="en-US" dirty="0"/>
              <a:t>Don’t multi task</a:t>
            </a:r>
          </a:p>
          <a:p>
            <a:pPr marL="171450" indent="-171450">
              <a:buFont typeface="Arial" panose="020B0604020202020204" pitchFamily="34" charset="0"/>
              <a:buChar char="•"/>
            </a:pPr>
            <a:r>
              <a:rPr lang="en-US" dirty="0"/>
              <a:t>Can’t hear our spouse when the TV’s on</a:t>
            </a:r>
          </a:p>
          <a:p>
            <a:pPr marL="171450" indent="-171450">
              <a:buFont typeface="Arial" panose="020B0604020202020204" pitchFamily="34" charset="0"/>
              <a:buChar char="•"/>
            </a:pPr>
            <a:r>
              <a:rPr lang="en-US" dirty="0"/>
              <a:t>Locatable by our cell phone</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But actors are better – and not just because they’re more beautiful</a:t>
            </a:r>
          </a:p>
        </p:txBody>
      </p:sp>
      <p:sp>
        <p:nvSpPr>
          <p:cNvPr id="4" name="Slide Number Placeholder 3"/>
          <p:cNvSpPr>
            <a:spLocks noGrp="1"/>
          </p:cNvSpPr>
          <p:nvPr>
            <p:ph type="sldNum" sz="quarter" idx="10"/>
          </p:nvPr>
        </p:nvSpPr>
        <p:spPr/>
        <p:txBody>
          <a:bodyPr/>
          <a:lstStyle/>
          <a:p>
            <a:fld id="{F536B84A-38DE-499C-A428-55C15FBF140D}" type="slidenum">
              <a:rPr lang="en-US" smtClean="0"/>
              <a:t>10</a:t>
            </a:fld>
            <a:endParaRPr lang="en-US"/>
          </a:p>
        </p:txBody>
      </p:sp>
    </p:spTree>
    <p:extLst>
      <p:ext uri="{BB962C8B-B14F-4D97-AF65-F5344CB8AC3E}">
        <p14:creationId xmlns:p14="http://schemas.microsoft.com/office/powerpoint/2010/main" val="321761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we’re human, one way of doing things is good, but endless variation is better, right?</a:t>
            </a:r>
          </a:p>
        </p:txBody>
      </p:sp>
      <p:sp>
        <p:nvSpPr>
          <p:cNvPr id="4" name="Slide Number Placeholder 3"/>
          <p:cNvSpPr>
            <a:spLocks noGrp="1"/>
          </p:cNvSpPr>
          <p:nvPr>
            <p:ph type="sldNum" sz="quarter" idx="10"/>
          </p:nvPr>
        </p:nvSpPr>
        <p:spPr/>
        <p:txBody>
          <a:bodyPr/>
          <a:lstStyle/>
          <a:p>
            <a:fld id="{F536B84A-38DE-499C-A428-55C15FBF140D}" type="slidenum">
              <a:rPr lang="en-US" smtClean="0"/>
              <a:t>11</a:t>
            </a:fld>
            <a:endParaRPr lang="en-US"/>
          </a:p>
        </p:txBody>
      </p:sp>
    </p:spTree>
    <p:extLst>
      <p:ext uri="{BB962C8B-B14F-4D97-AF65-F5344CB8AC3E}">
        <p14:creationId xmlns:p14="http://schemas.microsoft.com/office/powerpoint/2010/main" val="3864115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of you has *not* been on some kind of social media today.</a:t>
            </a:r>
          </a:p>
          <a:p>
            <a:endParaRPr lang="en-US" dirty="0"/>
          </a:p>
          <a:p>
            <a:r>
              <a:rPr lang="en-US" dirty="0"/>
              <a:t>On Facebook and Twitter, we’re things.</a:t>
            </a:r>
          </a:p>
          <a:p>
            <a:r>
              <a:rPr lang="en-US" dirty="0"/>
              <a:t>In multi-player games, we’re things.</a:t>
            </a:r>
          </a:p>
          <a:p>
            <a:endParaRPr lang="en-US" dirty="0"/>
          </a:p>
          <a:p>
            <a:r>
              <a:rPr lang="en-US" dirty="0"/>
              <a:t>If you’ve ever wondered who would play you in the movie of your life, I’ve got some bad news: this actor is not beautiful or famous but a special collection of bits.</a:t>
            </a:r>
          </a:p>
          <a:p>
            <a:endParaRPr lang="en-US" dirty="0"/>
          </a:p>
          <a:p>
            <a:r>
              <a:rPr lang="en-US" dirty="0"/>
              <a:t>Things are good, but *connections* are better.</a:t>
            </a:r>
          </a:p>
        </p:txBody>
      </p:sp>
      <p:sp>
        <p:nvSpPr>
          <p:cNvPr id="4" name="Slide Number Placeholder 3"/>
          <p:cNvSpPr>
            <a:spLocks noGrp="1"/>
          </p:cNvSpPr>
          <p:nvPr>
            <p:ph type="sldNum" sz="quarter" idx="10"/>
          </p:nvPr>
        </p:nvSpPr>
        <p:spPr/>
        <p:txBody>
          <a:bodyPr/>
          <a:lstStyle/>
          <a:p>
            <a:fld id="{F536B84A-38DE-499C-A428-55C15FBF140D}" type="slidenum">
              <a:rPr lang="en-US" smtClean="0"/>
              <a:t>12</a:t>
            </a:fld>
            <a:endParaRPr lang="en-US"/>
          </a:p>
        </p:txBody>
      </p:sp>
    </p:spTree>
    <p:extLst>
      <p:ext uri="{BB962C8B-B14F-4D97-AF65-F5344CB8AC3E}">
        <p14:creationId xmlns:p14="http://schemas.microsoft.com/office/powerpoint/2010/main" val="667222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I mean by connections?</a:t>
            </a:r>
          </a:p>
          <a:p>
            <a:endParaRPr lang="en-US" dirty="0"/>
          </a:p>
          <a:p>
            <a:r>
              <a:rPr lang="en-US" dirty="0"/>
              <a:t>I don’t know about you, but I’ve got a whole stack of business cards. Building professional networks</a:t>
            </a:r>
          </a:p>
          <a:p>
            <a:endParaRPr lang="en-US" dirty="0"/>
          </a:p>
          <a:p>
            <a:pPr marL="171450" indent="-171450">
              <a:buFont typeface="Arial" panose="020B0604020202020204" pitchFamily="34" charset="0"/>
              <a:buChar char="•"/>
            </a:pPr>
            <a:r>
              <a:rPr lang="en-US" dirty="0"/>
              <a:t>Value through integration of simple logic</a:t>
            </a:r>
          </a:p>
          <a:p>
            <a:pPr marL="171450" indent="-171450">
              <a:buFont typeface="Arial" panose="020B0604020202020204" pitchFamily="34" charset="0"/>
              <a:buChar char="•"/>
            </a:pPr>
            <a:r>
              <a:rPr lang="en-US" dirty="0"/>
              <a:t>Mimics interaction of services in a microservice platform</a:t>
            </a:r>
          </a:p>
          <a:p>
            <a:pPr marL="171450" indent="-171450">
              <a:buFont typeface="Arial" panose="020B0604020202020204" pitchFamily="34" charset="0"/>
              <a:buChar char="•"/>
            </a:pPr>
            <a:r>
              <a:rPr lang="en-US" dirty="0"/>
              <a:t>Speaks to reuse – email service needs context</a:t>
            </a:r>
          </a:p>
          <a:p>
            <a:endParaRPr lang="en-US" dirty="0"/>
          </a:p>
          <a:p>
            <a:r>
              <a:rPr lang="en-US" dirty="0"/>
              <a:t>In this same way, the value of an actor is amplified with how it is wired together with other actors.</a:t>
            </a:r>
          </a:p>
        </p:txBody>
      </p:sp>
      <p:sp>
        <p:nvSpPr>
          <p:cNvPr id="4" name="Slide Number Placeholder 3"/>
          <p:cNvSpPr>
            <a:spLocks noGrp="1"/>
          </p:cNvSpPr>
          <p:nvPr>
            <p:ph type="sldNum" sz="quarter" idx="10"/>
          </p:nvPr>
        </p:nvSpPr>
        <p:spPr/>
        <p:txBody>
          <a:bodyPr/>
          <a:lstStyle/>
          <a:p>
            <a:fld id="{F536B84A-38DE-499C-A428-55C15FBF140D}" type="slidenum">
              <a:rPr lang="en-US" smtClean="0"/>
              <a:t>13</a:t>
            </a:fld>
            <a:endParaRPr lang="en-US"/>
          </a:p>
        </p:txBody>
      </p:sp>
    </p:spTree>
    <p:extLst>
      <p:ext uri="{BB962C8B-B14F-4D97-AF65-F5344CB8AC3E}">
        <p14:creationId xmlns:p14="http://schemas.microsoft.com/office/powerpoint/2010/main" val="1506396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and good, but why do I need to complicate an already complicated solution with another technology</a:t>
            </a:r>
          </a:p>
          <a:p>
            <a:endParaRPr lang="en-US" dirty="0"/>
          </a:p>
          <a:p>
            <a:r>
              <a:rPr lang="en-US" dirty="0"/>
              <a:t>Two answers: parallelization and, actually, simplicity.</a:t>
            </a:r>
          </a:p>
        </p:txBody>
      </p:sp>
      <p:sp>
        <p:nvSpPr>
          <p:cNvPr id="4" name="Slide Number Placeholder 3"/>
          <p:cNvSpPr>
            <a:spLocks noGrp="1"/>
          </p:cNvSpPr>
          <p:nvPr>
            <p:ph type="sldNum" sz="quarter" idx="10"/>
          </p:nvPr>
        </p:nvSpPr>
        <p:spPr/>
        <p:txBody>
          <a:bodyPr/>
          <a:lstStyle/>
          <a:p>
            <a:fld id="{F536B84A-38DE-499C-A428-55C15FBF140D}" type="slidenum">
              <a:rPr lang="en-US" smtClean="0"/>
              <a:t>14</a:t>
            </a:fld>
            <a:endParaRPr lang="en-US"/>
          </a:p>
        </p:txBody>
      </p:sp>
    </p:spTree>
    <p:extLst>
      <p:ext uri="{BB962C8B-B14F-4D97-AF65-F5344CB8AC3E}">
        <p14:creationId xmlns:p14="http://schemas.microsoft.com/office/powerpoint/2010/main" val="1079551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where the difference between actors and humans shines</a:t>
            </a:r>
          </a:p>
        </p:txBody>
      </p:sp>
      <p:sp>
        <p:nvSpPr>
          <p:cNvPr id="4" name="Slide Number Placeholder 3"/>
          <p:cNvSpPr>
            <a:spLocks noGrp="1"/>
          </p:cNvSpPr>
          <p:nvPr>
            <p:ph type="sldNum" sz="quarter" idx="10"/>
          </p:nvPr>
        </p:nvSpPr>
        <p:spPr/>
        <p:txBody>
          <a:bodyPr/>
          <a:lstStyle/>
          <a:p>
            <a:fld id="{F536B84A-38DE-499C-A428-55C15FBF140D}" type="slidenum">
              <a:rPr lang="en-US" smtClean="0"/>
              <a:t>15</a:t>
            </a:fld>
            <a:endParaRPr lang="en-US"/>
          </a:p>
        </p:txBody>
      </p:sp>
    </p:spTree>
    <p:extLst>
      <p:ext uri="{BB962C8B-B14F-4D97-AF65-F5344CB8AC3E}">
        <p14:creationId xmlns:p14="http://schemas.microsoft.com/office/powerpoint/2010/main" val="1972207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so now we understand</a:t>
            </a:r>
          </a:p>
          <a:p>
            <a:pPr marL="171450" indent="-171450">
              <a:buFont typeface="Arial" panose="020B0604020202020204" pitchFamily="34" charset="0"/>
              <a:buChar char="•"/>
            </a:pPr>
            <a:r>
              <a:rPr lang="en-US" dirty="0"/>
              <a:t>The horror of stream processing</a:t>
            </a:r>
          </a:p>
          <a:p>
            <a:pPr marL="171450" indent="-171450">
              <a:buFont typeface="Arial" panose="020B0604020202020204" pitchFamily="34" charset="0"/>
              <a:buChar char="•"/>
            </a:pPr>
            <a:r>
              <a:rPr lang="en-US" dirty="0"/>
              <a:t>The concept of actors</a:t>
            </a:r>
          </a:p>
          <a:p>
            <a:pPr marL="171450" indent="-171450">
              <a:buFont typeface="Arial" panose="020B0604020202020204" pitchFamily="34" charset="0"/>
              <a:buChar char="•"/>
            </a:pPr>
            <a:r>
              <a:rPr lang="en-US" dirty="0"/>
              <a:t>The power of meshes</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The question now is how do I get started?</a:t>
            </a:r>
          </a:p>
          <a:p>
            <a:endParaRPr lang="en-US" dirty="0"/>
          </a:p>
          <a:p>
            <a:r>
              <a:rPr lang="en-US" dirty="0"/>
              <a:t>By defined, I mean more like created.</a:t>
            </a:r>
          </a:p>
          <a:p>
            <a:r>
              <a:rPr lang="en-US" dirty="0"/>
              <a:t>How and where is this mesh actually get wired up?</a:t>
            </a:r>
          </a:p>
          <a:p>
            <a:r>
              <a:rPr lang="en-US" dirty="0"/>
              <a:t>How do we define what actors we use and how they’re connected?</a:t>
            </a:r>
          </a:p>
        </p:txBody>
      </p:sp>
      <p:sp>
        <p:nvSpPr>
          <p:cNvPr id="4" name="Slide Number Placeholder 3"/>
          <p:cNvSpPr>
            <a:spLocks noGrp="1"/>
          </p:cNvSpPr>
          <p:nvPr>
            <p:ph type="sldNum" sz="quarter" idx="10"/>
          </p:nvPr>
        </p:nvSpPr>
        <p:spPr/>
        <p:txBody>
          <a:bodyPr/>
          <a:lstStyle/>
          <a:p>
            <a:fld id="{F536B84A-38DE-499C-A428-55C15FBF140D}" type="slidenum">
              <a:rPr lang="en-US" smtClean="0"/>
              <a:t>16</a:t>
            </a:fld>
            <a:endParaRPr lang="en-US"/>
          </a:p>
        </p:txBody>
      </p:sp>
    </p:spTree>
    <p:extLst>
      <p:ext uri="{BB962C8B-B14F-4D97-AF65-F5344CB8AC3E}">
        <p14:creationId xmlns:p14="http://schemas.microsoft.com/office/powerpoint/2010/main" val="3719845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Voila, we have a mesh!</a:t>
            </a:r>
          </a:p>
          <a:p>
            <a:endParaRPr lang="en-US" dirty="0"/>
          </a:p>
          <a:p>
            <a:r>
              <a:rPr lang="en-US" dirty="0"/>
              <a:t>Now how do I turn it on?</a:t>
            </a:r>
          </a:p>
          <a:p>
            <a:endParaRPr lang="en-US" dirty="0"/>
          </a:p>
          <a:p>
            <a:r>
              <a:rPr lang="en-US" dirty="0"/>
              <a:t>Just push data</a:t>
            </a:r>
          </a:p>
          <a:p>
            <a:endParaRPr lang="en-US" dirty="0"/>
          </a:p>
          <a:p>
            <a:r>
              <a:rPr lang="en-US"/>
              <a:t>No internal I/O</a:t>
            </a:r>
          </a:p>
          <a:p>
            <a:endParaRPr lang="en-US" dirty="0"/>
          </a:p>
        </p:txBody>
      </p:sp>
      <p:sp>
        <p:nvSpPr>
          <p:cNvPr id="4" name="Slide Number Placeholder 3"/>
          <p:cNvSpPr>
            <a:spLocks noGrp="1"/>
          </p:cNvSpPr>
          <p:nvPr>
            <p:ph type="sldNum" sz="quarter" idx="10"/>
          </p:nvPr>
        </p:nvSpPr>
        <p:spPr/>
        <p:txBody>
          <a:bodyPr/>
          <a:lstStyle/>
          <a:p>
            <a:fld id="{F536B84A-38DE-499C-A428-55C15FBF140D}" type="slidenum">
              <a:rPr lang="en-US" smtClean="0"/>
              <a:t>17</a:t>
            </a:fld>
            <a:endParaRPr lang="en-US"/>
          </a:p>
        </p:txBody>
      </p:sp>
    </p:spTree>
    <p:extLst>
      <p:ext uri="{BB962C8B-B14F-4D97-AF65-F5344CB8AC3E}">
        <p14:creationId xmlns:p14="http://schemas.microsoft.com/office/powerpoint/2010/main" val="30913774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36B84A-38DE-499C-A428-55C15FBF140D}" type="slidenum">
              <a:rPr lang="en-US" smtClean="0"/>
              <a:t>18</a:t>
            </a:fld>
            <a:endParaRPr lang="en-US"/>
          </a:p>
        </p:txBody>
      </p:sp>
    </p:spTree>
    <p:extLst>
      <p:ext uri="{BB962C8B-B14F-4D97-AF65-F5344CB8AC3E}">
        <p14:creationId xmlns:p14="http://schemas.microsoft.com/office/powerpoint/2010/main" val="22846630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some of you may be picturing something like “Actors gone wild” in your mind.</a:t>
            </a:r>
          </a:p>
          <a:p>
            <a:r>
              <a:rPr lang="en-US" dirty="0"/>
              <a:t>How do we keep the flow straight? How do we maintain sets of information?</a:t>
            </a:r>
          </a:p>
        </p:txBody>
      </p:sp>
      <p:sp>
        <p:nvSpPr>
          <p:cNvPr id="4" name="Slide Number Placeholder 3"/>
          <p:cNvSpPr>
            <a:spLocks noGrp="1"/>
          </p:cNvSpPr>
          <p:nvPr>
            <p:ph type="sldNum" sz="quarter" idx="10"/>
          </p:nvPr>
        </p:nvSpPr>
        <p:spPr/>
        <p:txBody>
          <a:bodyPr/>
          <a:lstStyle/>
          <a:p>
            <a:fld id="{F536B84A-38DE-499C-A428-55C15FBF140D}" type="slidenum">
              <a:rPr lang="en-US" smtClean="0"/>
              <a:t>19</a:t>
            </a:fld>
            <a:endParaRPr lang="en-US"/>
          </a:p>
        </p:txBody>
      </p:sp>
    </p:spTree>
    <p:extLst>
      <p:ext uri="{BB962C8B-B14F-4D97-AF65-F5344CB8AC3E}">
        <p14:creationId xmlns:p14="http://schemas.microsoft.com/office/powerpoint/2010/main" val="398407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You’re lucky I only have 50 minutes!</a:t>
            </a:r>
          </a:p>
          <a:p>
            <a:endParaRPr lang="en-US" dirty="0"/>
          </a:p>
        </p:txBody>
      </p:sp>
      <p:sp>
        <p:nvSpPr>
          <p:cNvPr id="4" name="Slide Number Placeholder 3"/>
          <p:cNvSpPr>
            <a:spLocks noGrp="1"/>
          </p:cNvSpPr>
          <p:nvPr>
            <p:ph type="sldNum" sz="quarter" idx="10"/>
          </p:nvPr>
        </p:nvSpPr>
        <p:spPr/>
        <p:txBody>
          <a:bodyPr/>
          <a:lstStyle/>
          <a:p>
            <a:fld id="{F536B84A-38DE-499C-A428-55C15FBF140D}" type="slidenum">
              <a:rPr lang="en-US" smtClean="0"/>
              <a:t>2</a:t>
            </a:fld>
            <a:endParaRPr lang="en-US"/>
          </a:p>
        </p:txBody>
      </p:sp>
    </p:spTree>
    <p:extLst>
      <p:ext uri="{BB962C8B-B14F-4D97-AF65-F5344CB8AC3E}">
        <p14:creationId xmlns:p14="http://schemas.microsoft.com/office/powerpoint/2010/main" val="28556920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you make meshes comprehensible?</a:t>
            </a:r>
          </a:p>
          <a:p>
            <a:r>
              <a:rPr lang="en-US" dirty="0"/>
              <a:t>How do you determine if they’re valid?</a:t>
            </a:r>
          </a:p>
          <a:p>
            <a:r>
              <a:rPr lang="en-US" dirty="0"/>
              <a:t>How do you maintain consistency?</a:t>
            </a:r>
          </a:p>
        </p:txBody>
      </p:sp>
      <p:sp>
        <p:nvSpPr>
          <p:cNvPr id="4" name="Slide Number Placeholder 3"/>
          <p:cNvSpPr>
            <a:spLocks noGrp="1"/>
          </p:cNvSpPr>
          <p:nvPr>
            <p:ph type="sldNum" sz="quarter" idx="10"/>
          </p:nvPr>
        </p:nvSpPr>
        <p:spPr/>
        <p:txBody>
          <a:bodyPr/>
          <a:lstStyle/>
          <a:p>
            <a:fld id="{F536B84A-38DE-499C-A428-55C15FBF140D}" type="slidenum">
              <a:rPr lang="en-US" smtClean="0"/>
              <a:t>20</a:t>
            </a:fld>
            <a:endParaRPr lang="en-US"/>
          </a:p>
        </p:txBody>
      </p:sp>
    </p:spTree>
    <p:extLst>
      <p:ext uri="{BB962C8B-B14F-4D97-AF65-F5344CB8AC3E}">
        <p14:creationId xmlns:p14="http://schemas.microsoft.com/office/powerpoint/2010/main" val="3556901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36B84A-38DE-499C-A428-55C15FBF140D}" type="slidenum">
              <a:rPr lang="en-US" smtClean="0"/>
              <a:t>21</a:t>
            </a:fld>
            <a:endParaRPr lang="en-US"/>
          </a:p>
        </p:txBody>
      </p:sp>
    </p:spTree>
    <p:extLst>
      <p:ext uri="{BB962C8B-B14F-4D97-AF65-F5344CB8AC3E}">
        <p14:creationId xmlns:p14="http://schemas.microsoft.com/office/powerpoint/2010/main" val="17967862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36B84A-38DE-499C-A428-55C15FBF140D}" type="slidenum">
              <a:rPr lang="en-US" smtClean="0"/>
              <a:t>22</a:t>
            </a:fld>
            <a:endParaRPr lang="en-US"/>
          </a:p>
        </p:txBody>
      </p:sp>
    </p:spTree>
    <p:extLst>
      <p:ext uri="{BB962C8B-B14F-4D97-AF65-F5344CB8AC3E}">
        <p14:creationId xmlns:p14="http://schemas.microsoft.com/office/powerpoint/2010/main" val="1439188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Actually, it’s more like this.</a:t>
            </a:r>
          </a:p>
          <a:p>
            <a:endParaRPr lang="en-US" dirty="0"/>
          </a:p>
        </p:txBody>
      </p:sp>
      <p:sp>
        <p:nvSpPr>
          <p:cNvPr id="4" name="Slide Number Placeholder 3"/>
          <p:cNvSpPr>
            <a:spLocks noGrp="1"/>
          </p:cNvSpPr>
          <p:nvPr>
            <p:ph type="sldNum" sz="quarter" idx="10"/>
          </p:nvPr>
        </p:nvSpPr>
        <p:spPr/>
        <p:txBody>
          <a:bodyPr/>
          <a:lstStyle/>
          <a:p>
            <a:fld id="{F536B84A-38DE-499C-A428-55C15FBF140D}" type="slidenum">
              <a:rPr lang="en-US" smtClean="0"/>
              <a:t>3</a:t>
            </a:fld>
            <a:endParaRPr lang="en-US"/>
          </a:p>
        </p:txBody>
      </p:sp>
    </p:spTree>
    <p:extLst>
      <p:ext uri="{BB962C8B-B14F-4D97-AF65-F5344CB8AC3E}">
        <p14:creationId xmlns:p14="http://schemas.microsoft.com/office/powerpoint/2010/main" val="2473677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defRPr sz="1800">
                <a:solidFill>
                  <a:srgbClr val="000000"/>
                </a:solidFill>
              </a:defRPr>
            </a:pPr>
            <a:r>
              <a:rPr lang="en-US" sz="1300" dirty="0">
                <a:solidFill>
                  <a:schemeClr val="bg1">
                    <a:lumMod val="50000"/>
                  </a:schemeClr>
                </a:solidFill>
                <a:latin typeface="Franklin Gothic Book" panose="020B0503020102020204" pitchFamily="34" charset="0"/>
              </a:rPr>
              <a:t>Drops of data that LITERALLY NEVER STOP COMING</a:t>
            </a:r>
          </a:p>
          <a:p>
            <a:pPr marL="285750" indent="-285750">
              <a:buFont typeface="Arial" panose="020B0604020202020204" pitchFamily="34" charset="0"/>
              <a:buChar char="•"/>
              <a:defRPr sz="1800">
                <a:solidFill>
                  <a:srgbClr val="000000"/>
                </a:solidFill>
              </a:defRPr>
            </a:pPr>
            <a:r>
              <a:rPr lang="en-US" sz="1300" dirty="0">
                <a:solidFill>
                  <a:schemeClr val="bg1">
                    <a:lumMod val="50000"/>
                  </a:schemeClr>
                </a:solidFill>
                <a:latin typeface="Franklin Gothic Book" panose="020B0503020102020204" pitchFamily="34" charset="0"/>
              </a:rPr>
              <a:t>You’ve probably all been to the doctor lately</a:t>
            </a:r>
          </a:p>
          <a:p>
            <a:pPr marL="742950" lvl="1" indent="-285750">
              <a:buFont typeface="Arial" panose="020B0604020202020204" pitchFamily="34" charset="0"/>
              <a:buChar char="•"/>
              <a:defRPr sz="1800">
                <a:solidFill>
                  <a:srgbClr val="000000"/>
                </a:solidFill>
              </a:defRPr>
            </a:pPr>
            <a:r>
              <a:rPr lang="en-US" sz="1300" dirty="0">
                <a:solidFill>
                  <a:schemeClr val="bg1">
                    <a:lumMod val="50000"/>
                  </a:schemeClr>
                </a:solidFill>
                <a:latin typeface="Franklin Gothic Book" panose="020B0503020102020204" pitchFamily="34" charset="0"/>
              </a:rPr>
              <a:t>Tablets</a:t>
            </a:r>
          </a:p>
          <a:p>
            <a:pPr marL="742950" lvl="1" indent="-285750">
              <a:buFont typeface="Arial" panose="020B0604020202020204" pitchFamily="34" charset="0"/>
              <a:buChar char="•"/>
              <a:defRPr sz="1800">
                <a:solidFill>
                  <a:srgbClr val="000000"/>
                </a:solidFill>
              </a:defRPr>
            </a:pPr>
            <a:r>
              <a:rPr lang="en-US" sz="1300" dirty="0">
                <a:solidFill>
                  <a:schemeClr val="bg1">
                    <a:lumMod val="50000"/>
                  </a:schemeClr>
                </a:solidFill>
                <a:latin typeface="Franklin Gothic Book" panose="020B0503020102020204" pitchFamily="34" charset="0"/>
              </a:rPr>
              <a:t>So much typing</a:t>
            </a:r>
          </a:p>
          <a:p>
            <a:pPr marL="742950" lvl="1" indent="-285750">
              <a:buFont typeface="Arial" panose="020B0604020202020204" pitchFamily="34" charset="0"/>
              <a:buChar char="•"/>
              <a:defRPr sz="1800">
                <a:solidFill>
                  <a:srgbClr val="000000"/>
                </a:solidFill>
              </a:defRPr>
            </a:pPr>
            <a:r>
              <a:rPr lang="en-US" sz="1300" dirty="0">
                <a:solidFill>
                  <a:schemeClr val="bg1">
                    <a:lumMod val="50000"/>
                  </a:schemeClr>
                </a:solidFill>
                <a:latin typeface="Franklin Gothic Book" panose="020B0503020102020204" pitchFamily="34" charset="0"/>
              </a:rPr>
              <a:t>Imagine trying to make sense of patient telemetry? How many patients? How much data</a:t>
            </a:r>
          </a:p>
          <a:p>
            <a:pPr marL="285750" lvl="0" indent="-285750">
              <a:buFont typeface="Arial" panose="020B0604020202020204" pitchFamily="34" charset="0"/>
              <a:buChar char="•"/>
              <a:defRPr sz="1800">
                <a:solidFill>
                  <a:srgbClr val="000000"/>
                </a:solidFill>
              </a:defRPr>
            </a:pPr>
            <a:r>
              <a:rPr lang="en-US" sz="1300" dirty="0">
                <a:solidFill>
                  <a:schemeClr val="bg1">
                    <a:lumMod val="50000"/>
                  </a:schemeClr>
                </a:solidFill>
                <a:latin typeface="Franklin Gothic Book" panose="020B0503020102020204" pitchFamily="34" charset="0"/>
              </a:rPr>
              <a:t>We live in an avalanche of data!</a:t>
            </a:r>
          </a:p>
          <a:p>
            <a:pPr marL="285750" lvl="0" indent="-285750">
              <a:buFont typeface="Arial" panose="020B0604020202020204" pitchFamily="34" charset="0"/>
              <a:buChar char="•"/>
              <a:defRPr sz="1800">
                <a:solidFill>
                  <a:srgbClr val="000000"/>
                </a:solidFill>
              </a:defRPr>
            </a:pPr>
            <a:r>
              <a:rPr lang="en-US" sz="1300" dirty="0">
                <a:solidFill>
                  <a:schemeClr val="bg1">
                    <a:lumMod val="50000"/>
                  </a:schemeClr>
                </a:solidFill>
                <a:latin typeface="Franklin Gothic Book" panose="020B0503020102020204" pitchFamily="34" charset="0"/>
              </a:rPr>
              <a:t>Raw data is massive and unintelligible. [Why]</a:t>
            </a:r>
          </a:p>
          <a:p>
            <a:pPr marL="285750" lvl="0" indent="-285750">
              <a:buFont typeface="Arial" panose="020B0604020202020204" pitchFamily="34" charset="0"/>
              <a:buChar char="•"/>
              <a:defRPr sz="1800">
                <a:solidFill>
                  <a:srgbClr val="000000"/>
                </a:solidFill>
              </a:defRPr>
            </a:pPr>
            <a:r>
              <a:rPr lang="en-US" sz="1300" dirty="0">
                <a:solidFill>
                  <a:schemeClr val="bg1">
                    <a:lumMod val="50000"/>
                  </a:schemeClr>
                </a:solidFill>
                <a:latin typeface="Franklin Gothic Book" panose="020B0503020102020204" pitchFamily="34" charset="0"/>
              </a:rPr>
              <a:t>I mean, have you looked at your email inbox lately? I shudder.</a:t>
            </a:r>
          </a:p>
          <a:p>
            <a:pPr marL="0" indent="0">
              <a:buFont typeface="Arial" panose="020B0604020202020204" pitchFamily="34" charset="0"/>
              <a:buNone/>
              <a:defRPr sz="1800">
                <a:solidFill>
                  <a:srgbClr val="000000"/>
                </a:solidFill>
              </a:defRPr>
            </a:pPr>
            <a:endParaRPr lang="en-US" sz="1300" dirty="0">
              <a:solidFill>
                <a:schemeClr val="bg1">
                  <a:lumMod val="50000"/>
                </a:schemeClr>
              </a:solidFill>
              <a:latin typeface="Franklin Gothic Book" panose="020B0503020102020204" pitchFamily="34" charset="0"/>
            </a:endParaRPr>
          </a:p>
        </p:txBody>
      </p:sp>
      <p:sp>
        <p:nvSpPr>
          <p:cNvPr id="4" name="Slide Number Placeholder 3"/>
          <p:cNvSpPr>
            <a:spLocks noGrp="1"/>
          </p:cNvSpPr>
          <p:nvPr>
            <p:ph type="sldNum" sz="quarter" idx="10"/>
          </p:nvPr>
        </p:nvSpPr>
        <p:spPr/>
        <p:txBody>
          <a:bodyPr/>
          <a:lstStyle/>
          <a:p>
            <a:fld id="{F536B84A-38DE-499C-A428-55C15FBF140D}" type="slidenum">
              <a:rPr lang="en-US" smtClean="0"/>
              <a:t>4</a:t>
            </a:fld>
            <a:endParaRPr lang="en-US"/>
          </a:p>
        </p:txBody>
      </p:sp>
    </p:spTree>
    <p:extLst>
      <p:ext uri="{BB962C8B-B14F-4D97-AF65-F5344CB8AC3E}">
        <p14:creationId xmlns:p14="http://schemas.microsoft.com/office/powerpoint/2010/main" val="67728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can we help our customers get value and insights?</a:t>
            </a:r>
          </a:p>
          <a:p>
            <a:r>
              <a:rPr lang="en-US" dirty="0"/>
              <a:t>Believe me, no one wants to see fault codes. Or, god forbid, temperature in Celsius.</a:t>
            </a:r>
          </a:p>
          <a:p>
            <a:r>
              <a:rPr lang="en-US" dirty="0"/>
              <a:t>It takes work to go from the forest to the one particular tree.</a:t>
            </a:r>
          </a:p>
          <a:p>
            <a:pPr marL="171450" indent="-171450">
              <a:buFont typeface="Arial" panose="020B0604020202020204" pitchFamily="34" charset="0"/>
              <a:buChar char="•"/>
            </a:pPr>
            <a:r>
              <a:rPr lang="en-US" dirty="0"/>
              <a:t>The needle in the haystack</a:t>
            </a:r>
          </a:p>
          <a:p>
            <a:pPr marL="171450" indent="-171450">
              <a:buFont typeface="Arial" panose="020B0604020202020204" pitchFamily="34" charset="0"/>
              <a:buChar char="•"/>
            </a:pPr>
            <a:r>
              <a:rPr lang="en-US" dirty="0"/>
              <a:t>The lid for your pot</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The required processing can go from mild to wild</a:t>
            </a:r>
          </a:p>
          <a:p>
            <a:pPr marL="0" indent="0">
              <a:buFont typeface="Arial" panose="020B0604020202020204" pitchFamily="34" charset="0"/>
              <a:buNone/>
            </a:pPr>
            <a:r>
              <a:rPr lang="en-US" dirty="0"/>
              <a:t>Simple as unit conversion</a:t>
            </a:r>
          </a:p>
          <a:p>
            <a:pPr marL="0" indent="0">
              <a:buFont typeface="Arial" panose="020B0604020202020204" pitchFamily="34" charset="0"/>
              <a:buNone/>
            </a:pPr>
            <a:r>
              <a:rPr lang="en-US" dirty="0"/>
              <a:t>Difficult as image processing – turning a scan into a diagnosis</a:t>
            </a:r>
          </a:p>
        </p:txBody>
      </p:sp>
      <p:sp>
        <p:nvSpPr>
          <p:cNvPr id="4" name="Slide Number Placeholder 3"/>
          <p:cNvSpPr>
            <a:spLocks noGrp="1"/>
          </p:cNvSpPr>
          <p:nvPr>
            <p:ph type="sldNum" sz="quarter" idx="10"/>
          </p:nvPr>
        </p:nvSpPr>
        <p:spPr/>
        <p:txBody>
          <a:bodyPr/>
          <a:lstStyle/>
          <a:p>
            <a:fld id="{F536B84A-38DE-499C-A428-55C15FBF140D}" type="slidenum">
              <a:rPr lang="en-US" smtClean="0"/>
              <a:t>5</a:t>
            </a:fld>
            <a:endParaRPr lang="en-US"/>
          </a:p>
        </p:txBody>
      </p:sp>
    </p:spTree>
    <p:extLst>
      <p:ext uri="{BB962C8B-B14F-4D97-AF65-F5344CB8AC3E}">
        <p14:creationId xmlns:p14="http://schemas.microsoft.com/office/powerpoint/2010/main" val="1677412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Everyone wants results, and no one wants to hear how hard it is to get them, but it’s hard!</a:t>
            </a:r>
          </a:p>
          <a:p>
            <a:r>
              <a:rPr lang="en-US" dirty="0"/>
              <a:t>The real world bears no relation to clean laboratory conditions.</a:t>
            </a:r>
          </a:p>
          <a:p>
            <a:r>
              <a:rPr lang="en-US" dirty="0"/>
              <a:t>We’re in a rough spot. And this constant dripping isn’t helping</a:t>
            </a:r>
          </a:p>
        </p:txBody>
      </p:sp>
      <p:sp>
        <p:nvSpPr>
          <p:cNvPr id="4" name="Slide Number Placeholder 3"/>
          <p:cNvSpPr>
            <a:spLocks noGrp="1"/>
          </p:cNvSpPr>
          <p:nvPr>
            <p:ph type="sldNum" sz="quarter" idx="10"/>
          </p:nvPr>
        </p:nvSpPr>
        <p:spPr/>
        <p:txBody>
          <a:bodyPr/>
          <a:lstStyle/>
          <a:p>
            <a:fld id="{F536B84A-38DE-499C-A428-55C15FBF140D}" type="slidenum">
              <a:rPr lang="en-US" smtClean="0"/>
              <a:t>6</a:t>
            </a:fld>
            <a:endParaRPr lang="en-US"/>
          </a:p>
        </p:txBody>
      </p:sp>
    </p:spTree>
    <p:extLst>
      <p:ext uri="{BB962C8B-B14F-4D97-AF65-F5344CB8AC3E}">
        <p14:creationId xmlns:p14="http://schemas.microsoft.com/office/powerpoint/2010/main" val="756979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Sound familiar? Yeah, we’re all struggling with the same thing.</a:t>
            </a:r>
          </a:p>
          <a:p>
            <a:r>
              <a:rPr lang="en-US" dirty="0"/>
              <a:t>You are not alone, though it may feel like it.</a:t>
            </a:r>
          </a:p>
          <a:p>
            <a:r>
              <a:rPr lang="en-US" dirty="0"/>
              <a:t>So not only do we have the drip </a:t>
            </a:r>
            <a:r>
              <a:rPr lang="en-US" dirty="0" err="1"/>
              <a:t>drip</a:t>
            </a:r>
            <a:r>
              <a:rPr lang="en-US" dirty="0"/>
              <a:t> </a:t>
            </a:r>
            <a:r>
              <a:rPr lang="en-US" dirty="0" err="1"/>
              <a:t>drip</a:t>
            </a:r>
            <a:r>
              <a:rPr lang="en-US" dirty="0"/>
              <a:t> of data, that data’s changing all the time.</a:t>
            </a:r>
          </a:p>
          <a:p>
            <a:r>
              <a:rPr lang="en-US" dirty="0"/>
              <a:t>[Analogy]</a:t>
            </a:r>
          </a:p>
          <a:p>
            <a:endParaRPr lang="en-US" dirty="0"/>
          </a:p>
        </p:txBody>
      </p:sp>
      <p:sp>
        <p:nvSpPr>
          <p:cNvPr id="4" name="Slide Number Placeholder 3"/>
          <p:cNvSpPr>
            <a:spLocks noGrp="1"/>
          </p:cNvSpPr>
          <p:nvPr>
            <p:ph type="sldNum" sz="quarter" idx="10"/>
          </p:nvPr>
        </p:nvSpPr>
        <p:spPr/>
        <p:txBody>
          <a:bodyPr/>
          <a:lstStyle/>
          <a:p>
            <a:fld id="{F536B84A-38DE-499C-A428-55C15FBF140D}" type="slidenum">
              <a:rPr lang="en-US" smtClean="0"/>
              <a:t>7</a:t>
            </a:fld>
            <a:endParaRPr lang="en-US"/>
          </a:p>
        </p:txBody>
      </p:sp>
    </p:spTree>
    <p:extLst>
      <p:ext uri="{BB962C8B-B14F-4D97-AF65-F5344CB8AC3E}">
        <p14:creationId xmlns:p14="http://schemas.microsoft.com/office/powerpoint/2010/main" val="1389505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36B84A-38DE-499C-A428-55C15FBF140D}" type="slidenum">
              <a:rPr lang="en-US" smtClean="0"/>
              <a:t>8</a:t>
            </a:fld>
            <a:endParaRPr lang="en-US"/>
          </a:p>
        </p:txBody>
      </p:sp>
    </p:spTree>
    <p:extLst>
      <p:ext uri="{BB962C8B-B14F-4D97-AF65-F5344CB8AC3E}">
        <p14:creationId xmlns:p14="http://schemas.microsoft.com/office/powerpoint/2010/main" val="3894822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in one way they’re the same: specialness</a:t>
            </a:r>
          </a:p>
          <a:p>
            <a:endParaRPr lang="en-US" dirty="0"/>
          </a:p>
          <a:p>
            <a:r>
              <a:rPr lang="en-US" dirty="0"/>
              <a:t>A stateful, singleton, </a:t>
            </a:r>
            <a:r>
              <a:rPr lang="en-US" dirty="0" err="1"/>
              <a:t>nanoservice</a:t>
            </a:r>
            <a:r>
              <a:rPr lang="en-US" dirty="0"/>
              <a:t>.</a:t>
            </a:r>
          </a:p>
        </p:txBody>
      </p:sp>
      <p:sp>
        <p:nvSpPr>
          <p:cNvPr id="4" name="Slide Number Placeholder 3"/>
          <p:cNvSpPr>
            <a:spLocks noGrp="1"/>
          </p:cNvSpPr>
          <p:nvPr>
            <p:ph type="sldNum" sz="quarter" idx="10"/>
          </p:nvPr>
        </p:nvSpPr>
        <p:spPr/>
        <p:txBody>
          <a:bodyPr/>
          <a:lstStyle/>
          <a:p>
            <a:fld id="{F536B84A-38DE-499C-A428-55C15FBF140D}" type="slidenum">
              <a:rPr lang="en-US" smtClean="0"/>
              <a:t>9</a:t>
            </a:fld>
            <a:endParaRPr lang="en-US"/>
          </a:p>
        </p:txBody>
      </p:sp>
    </p:spTree>
    <p:extLst>
      <p:ext uri="{BB962C8B-B14F-4D97-AF65-F5344CB8AC3E}">
        <p14:creationId xmlns:p14="http://schemas.microsoft.com/office/powerpoint/2010/main" val="2828590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94129" y="0"/>
            <a:ext cx="1711325" cy="1711325"/>
          </a:xfrm>
        </p:spPr>
        <p:txBody>
          <a:bodyPr/>
          <a:lstStyle/>
          <a:p>
            <a:endParaRPr lang="en-US"/>
          </a:p>
        </p:txBody>
      </p:sp>
      <p:sp>
        <p:nvSpPr>
          <p:cNvPr id="12" name="Picture Placeholder 10"/>
          <p:cNvSpPr>
            <a:spLocks noGrp="1"/>
          </p:cNvSpPr>
          <p:nvPr>
            <p:ph type="pic" sz="quarter" idx="11"/>
          </p:nvPr>
        </p:nvSpPr>
        <p:spPr>
          <a:xfrm>
            <a:off x="94129" y="1711325"/>
            <a:ext cx="1711325" cy="1711325"/>
          </a:xfrm>
        </p:spPr>
        <p:txBody>
          <a:bodyPr/>
          <a:lstStyle/>
          <a:p>
            <a:endParaRPr lang="en-US"/>
          </a:p>
        </p:txBody>
      </p:sp>
      <p:sp>
        <p:nvSpPr>
          <p:cNvPr id="13" name="Picture Placeholder 10"/>
          <p:cNvSpPr>
            <a:spLocks noGrp="1"/>
          </p:cNvSpPr>
          <p:nvPr>
            <p:ph type="pic" sz="quarter" idx="12"/>
          </p:nvPr>
        </p:nvSpPr>
        <p:spPr>
          <a:xfrm>
            <a:off x="94129" y="3422650"/>
            <a:ext cx="1711325" cy="1711325"/>
          </a:xfrm>
        </p:spPr>
        <p:txBody>
          <a:bodyPr/>
          <a:lstStyle/>
          <a:p>
            <a:endParaRPr lang="en-US"/>
          </a:p>
        </p:txBody>
      </p:sp>
      <p:sp>
        <p:nvSpPr>
          <p:cNvPr id="14" name="Picture Placeholder 10"/>
          <p:cNvSpPr>
            <a:spLocks noGrp="1"/>
          </p:cNvSpPr>
          <p:nvPr>
            <p:ph type="pic" sz="quarter" idx="13"/>
          </p:nvPr>
        </p:nvSpPr>
        <p:spPr>
          <a:xfrm>
            <a:off x="94129" y="5133975"/>
            <a:ext cx="1711325" cy="1711325"/>
          </a:xfrm>
        </p:spPr>
        <p:txBody>
          <a:bodyPr/>
          <a:lstStyle/>
          <a:p>
            <a:endParaRPr lang="en-US"/>
          </a:p>
        </p:txBody>
      </p:sp>
      <p:sp>
        <p:nvSpPr>
          <p:cNvPr id="15" name="Picture Placeholder 10"/>
          <p:cNvSpPr>
            <a:spLocks noGrp="1"/>
          </p:cNvSpPr>
          <p:nvPr>
            <p:ph type="pic" sz="quarter" idx="14"/>
          </p:nvPr>
        </p:nvSpPr>
        <p:spPr>
          <a:xfrm>
            <a:off x="1805454" y="0"/>
            <a:ext cx="1711325" cy="1711325"/>
          </a:xfrm>
        </p:spPr>
        <p:txBody>
          <a:bodyPr/>
          <a:lstStyle/>
          <a:p>
            <a:endParaRPr lang="en-US"/>
          </a:p>
        </p:txBody>
      </p:sp>
      <p:sp>
        <p:nvSpPr>
          <p:cNvPr id="16" name="Picture Placeholder 10"/>
          <p:cNvSpPr>
            <a:spLocks noGrp="1"/>
          </p:cNvSpPr>
          <p:nvPr>
            <p:ph type="pic" sz="quarter" idx="15"/>
          </p:nvPr>
        </p:nvSpPr>
        <p:spPr>
          <a:xfrm>
            <a:off x="1805454" y="1711325"/>
            <a:ext cx="1711325" cy="1711325"/>
          </a:xfrm>
        </p:spPr>
        <p:txBody>
          <a:bodyPr/>
          <a:lstStyle/>
          <a:p>
            <a:endParaRPr lang="en-US"/>
          </a:p>
        </p:txBody>
      </p:sp>
      <p:sp>
        <p:nvSpPr>
          <p:cNvPr id="17" name="Picture Placeholder 10"/>
          <p:cNvSpPr>
            <a:spLocks noGrp="1"/>
          </p:cNvSpPr>
          <p:nvPr>
            <p:ph type="pic" sz="quarter" idx="16"/>
          </p:nvPr>
        </p:nvSpPr>
        <p:spPr>
          <a:xfrm>
            <a:off x="1805454" y="3422650"/>
            <a:ext cx="1711325" cy="1711325"/>
          </a:xfrm>
        </p:spPr>
        <p:txBody>
          <a:bodyPr/>
          <a:lstStyle/>
          <a:p>
            <a:endParaRPr lang="en-US"/>
          </a:p>
        </p:txBody>
      </p:sp>
      <p:sp>
        <p:nvSpPr>
          <p:cNvPr id="18" name="Picture Placeholder 10"/>
          <p:cNvSpPr>
            <a:spLocks noGrp="1"/>
          </p:cNvSpPr>
          <p:nvPr>
            <p:ph type="pic" sz="quarter" idx="17"/>
          </p:nvPr>
        </p:nvSpPr>
        <p:spPr>
          <a:xfrm>
            <a:off x="1805454" y="5133975"/>
            <a:ext cx="1711325" cy="1711325"/>
          </a:xfrm>
        </p:spPr>
        <p:txBody>
          <a:bodyPr/>
          <a:lstStyle/>
          <a:p>
            <a:endParaRPr lang="en-US"/>
          </a:p>
        </p:txBody>
      </p:sp>
      <p:sp>
        <p:nvSpPr>
          <p:cNvPr id="19" name="Picture Placeholder 10"/>
          <p:cNvSpPr>
            <a:spLocks noGrp="1"/>
          </p:cNvSpPr>
          <p:nvPr>
            <p:ph type="pic" sz="quarter" idx="18"/>
          </p:nvPr>
        </p:nvSpPr>
        <p:spPr>
          <a:xfrm>
            <a:off x="3516779" y="0"/>
            <a:ext cx="1711325" cy="1711325"/>
          </a:xfrm>
        </p:spPr>
        <p:txBody>
          <a:bodyPr/>
          <a:lstStyle/>
          <a:p>
            <a:endParaRPr lang="en-US"/>
          </a:p>
        </p:txBody>
      </p:sp>
      <p:sp>
        <p:nvSpPr>
          <p:cNvPr id="20" name="Picture Placeholder 10"/>
          <p:cNvSpPr>
            <a:spLocks noGrp="1"/>
          </p:cNvSpPr>
          <p:nvPr>
            <p:ph type="pic" sz="quarter" idx="19"/>
          </p:nvPr>
        </p:nvSpPr>
        <p:spPr>
          <a:xfrm>
            <a:off x="3516779" y="1711325"/>
            <a:ext cx="1711325" cy="1711325"/>
          </a:xfrm>
        </p:spPr>
        <p:txBody>
          <a:bodyPr/>
          <a:lstStyle/>
          <a:p>
            <a:endParaRPr lang="en-US"/>
          </a:p>
        </p:txBody>
      </p:sp>
      <p:sp>
        <p:nvSpPr>
          <p:cNvPr id="21" name="Picture Placeholder 10"/>
          <p:cNvSpPr>
            <a:spLocks noGrp="1"/>
          </p:cNvSpPr>
          <p:nvPr>
            <p:ph type="pic" sz="quarter" idx="20"/>
          </p:nvPr>
        </p:nvSpPr>
        <p:spPr>
          <a:xfrm>
            <a:off x="3516779" y="3422650"/>
            <a:ext cx="1711325" cy="1711325"/>
          </a:xfrm>
        </p:spPr>
        <p:txBody>
          <a:bodyPr/>
          <a:lstStyle/>
          <a:p>
            <a:endParaRPr lang="en-US"/>
          </a:p>
        </p:txBody>
      </p:sp>
      <p:sp>
        <p:nvSpPr>
          <p:cNvPr id="22" name="Picture Placeholder 10"/>
          <p:cNvSpPr>
            <a:spLocks noGrp="1"/>
          </p:cNvSpPr>
          <p:nvPr>
            <p:ph type="pic" sz="quarter" idx="21"/>
          </p:nvPr>
        </p:nvSpPr>
        <p:spPr>
          <a:xfrm>
            <a:off x="3516779" y="5133975"/>
            <a:ext cx="1711325" cy="1711325"/>
          </a:xfrm>
        </p:spPr>
        <p:txBody>
          <a:bodyPr/>
          <a:lstStyle/>
          <a:p>
            <a:endParaRPr lang="en-US"/>
          </a:p>
        </p:txBody>
      </p:sp>
      <p:sp>
        <p:nvSpPr>
          <p:cNvPr id="23" name="Picture Placeholder 10"/>
          <p:cNvSpPr>
            <a:spLocks noGrp="1"/>
          </p:cNvSpPr>
          <p:nvPr>
            <p:ph type="pic" sz="quarter" idx="22"/>
          </p:nvPr>
        </p:nvSpPr>
        <p:spPr>
          <a:xfrm>
            <a:off x="5228104" y="0"/>
            <a:ext cx="1711325" cy="1711325"/>
          </a:xfrm>
        </p:spPr>
        <p:txBody>
          <a:bodyPr/>
          <a:lstStyle/>
          <a:p>
            <a:endParaRPr lang="en-US"/>
          </a:p>
        </p:txBody>
      </p:sp>
      <p:sp>
        <p:nvSpPr>
          <p:cNvPr id="24" name="Picture Placeholder 10"/>
          <p:cNvSpPr>
            <a:spLocks noGrp="1"/>
          </p:cNvSpPr>
          <p:nvPr>
            <p:ph type="pic" sz="quarter" idx="23"/>
          </p:nvPr>
        </p:nvSpPr>
        <p:spPr>
          <a:xfrm>
            <a:off x="5228104" y="1711325"/>
            <a:ext cx="1711325" cy="1711325"/>
          </a:xfrm>
        </p:spPr>
        <p:txBody>
          <a:bodyPr/>
          <a:lstStyle/>
          <a:p>
            <a:endParaRPr lang="en-US"/>
          </a:p>
        </p:txBody>
      </p:sp>
      <p:sp>
        <p:nvSpPr>
          <p:cNvPr id="25" name="Picture Placeholder 10"/>
          <p:cNvSpPr>
            <a:spLocks noGrp="1"/>
          </p:cNvSpPr>
          <p:nvPr>
            <p:ph type="pic" sz="quarter" idx="24"/>
          </p:nvPr>
        </p:nvSpPr>
        <p:spPr>
          <a:xfrm>
            <a:off x="5228104" y="3422650"/>
            <a:ext cx="1711325" cy="1711325"/>
          </a:xfrm>
        </p:spPr>
        <p:txBody>
          <a:bodyPr/>
          <a:lstStyle/>
          <a:p>
            <a:endParaRPr lang="en-US"/>
          </a:p>
        </p:txBody>
      </p:sp>
      <p:sp>
        <p:nvSpPr>
          <p:cNvPr id="26" name="Picture Placeholder 10"/>
          <p:cNvSpPr>
            <a:spLocks noGrp="1"/>
          </p:cNvSpPr>
          <p:nvPr>
            <p:ph type="pic" sz="quarter" idx="25"/>
          </p:nvPr>
        </p:nvSpPr>
        <p:spPr>
          <a:xfrm>
            <a:off x="5228104" y="5133975"/>
            <a:ext cx="1711325" cy="1711325"/>
          </a:xfrm>
        </p:spPr>
        <p:txBody>
          <a:bodyPr/>
          <a:lstStyle/>
          <a:p>
            <a:endParaRPr lang="en-US"/>
          </a:p>
        </p:txBody>
      </p:sp>
      <p:sp>
        <p:nvSpPr>
          <p:cNvPr id="27" name="Picture Placeholder 10"/>
          <p:cNvSpPr>
            <a:spLocks noGrp="1"/>
          </p:cNvSpPr>
          <p:nvPr>
            <p:ph type="pic" sz="quarter" idx="26"/>
          </p:nvPr>
        </p:nvSpPr>
        <p:spPr>
          <a:xfrm>
            <a:off x="6939429" y="0"/>
            <a:ext cx="1711325" cy="1711325"/>
          </a:xfrm>
        </p:spPr>
        <p:txBody>
          <a:bodyPr/>
          <a:lstStyle/>
          <a:p>
            <a:endParaRPr lang="en-US"/>
          </a:p>
        </p:txBody>
      </p:sp>
      <p:sp>
        <p:nvSpPr>
          <p:cNvPr id="28" name="Picture Placeholder 10"/>
          <p:cNvSpPr>
            <a:spLocks noGrp="1"/>
          </p:cNvSpPr>
          <p:nvPr>
            <p:ph type="pic" sz="quarter" idx="27"/>
          </p:nvPr>
        </p:nvSpPr>
        <p:spPr>
          <a:xfrm>
            <a:off x="6939429" y="1711325"/>
            <a:ext cx="1711325" cy="1711325"/>
          </a:xfrm>
        </p:spPr>
        <p:txBody>
          <a:bodyPr/>
          <a:lstStyle/>
          <a:p>
            <a:endParaRPr lang="en-US"/>
          </a:p>
        </p:txBody>
      </p:sp>
      <p:sp>
        <p:nvSpPr>
          <p:cNvPr id="29" name="Picture Placeholder 10"/>
          <p:cNvSpPr>
            <a:spLocks noGrp="1"/>
          </p:cNvSpPr>
          <p:nvPr>
            <p:ph type="pic" sz="quarter" idx="28"/>
          </p:nvPr>
        </p:nvSpPr>
        <p:spPr>
          <a:xfrm>
            <a:off x="6939429" y="3422650"/>
            <a:ext cx="1711325" cy="1711325"/>
          </a:xfrm>
        </p:spPr>
        <p:txBody>
          <a:bodyPr/>
          <a:lstStyle/>
          <a:p>
            <a:endParaRPr lang="en-US"/>
          </a:p>
        </p:txBody>
      </p:sp>
      <p:sp>
        <p:nvSpPr>
          <p:cNvPr id="30" name="Picture Placeholder 10"/>
          <p:cNvSpPr>
            <a:spLocks noGrp="1"/>
          </p:cNvSpPr>
          <p:nvPr>
            <p:ph type="pic" sz="quarter" idx="29"/>
          </p:nvPr>
        </p:nvSpPr>
        <p:spPr>
          <a:xfrm>
            <a:off x="6939429" y="5133975"/>
            <a:ext cx="1711325" cy="1711325"/>
          </a:xfrm>
        </p:spPr>
        <p:txBody>
          <a:bodyPr/>
          <a:lstStyle/>
          <a:p>
            <a:endParaRPr lang="en-US"/>
          </a:p>
        </p:txBody>
      </p:sp>
      <p:sp>
        <p:nvSpPr>
          <p:cNvPr id="31" name="Picture Placeholder 10"/>
          <p:cNvSpPr>
            <a:spLocks noGrp="1"/>
          </p:cNvSpPr>
          <p:nvPr>
            <p:ph type="pic" sz="quarter" idx="30"/>
          </p:nvPr>
        </p:nvSpPr>
        <p:spPr>
          <a:xfrm>
            <a:off x="8650754" y="0"/>
            <a:ext cx="1711325" cy="1711325"/>
          </a:xfrm>
        </p:spPr>
        <p:txBody>
          <a:bodyPr/>
          <a:lstStyle/>
          <a:p>
            <a:endParaRPr lang="en-US"/>
          </a:p>
        </p:txBody>
      </p:sp>
      <p:sp>
        <p:nvSpPr>
          <p:cNvPr id="32" name="Picture Placeholder 10"/>
          <p:cNvSpPr>
            <a:spLocks noGrp="1"/>
          </p:cNvSpPr>
          <p:nvPr>
            <p:ph type="pic" sz="quarter" idx="31"/>
          </p:nvPr>
        </p:nvSpPr>
        <p:spPr>
          <a:xfrm>
            <a:off x="8650754" y="1711325"/>
            <a:ext cx="1711325" cy="1711325"/>
          </a:xfrm>
        </p:spPr>
        <p:txBody>
          <a:bodyPr/>
          <a:lstStyle/>
          <a:p>
            <a:endParaRPr lang="en-US"/>
          </a:p>
        </p:txBody>
      </p:sp>
      <p:sp>
        <p:nvSpPr>
          <p:cNvPr id="33" name="Picture Placeholder 10"/>
          <p:cNvSpPr>
            <a:spLocks noGrp="1"/>
          </p:cNvSpPr>
          <p:nvPr>
            <p:ph type="pic" sz="quarter" idx="32"/>
          </p:nvPr>
        </p:nvSpPr>
        <p:spPr>
          <a:xfrm>
            <a:off x="8650754" y="3422650"/>
            <a:ext cx="1711325" cy="1711325"/>
          </a:xfrm>
        </p:spPr>
        <p:txBody>
          <a:bodyPr/>
          <a:lstStyle/>
          <a:p>
            <a:endParaRPr lang="en-US"/>
          </a:p>
        </p:txBody>
      </p:sp>
      <p:sp>
        <p:nvSpPr>
          <p:cNvPr id="34" name="Picture Placeholder 10"/>
          <p:cNvSpPr>
            <a:spLocks noGrp="1"/>
          </p:cNvSpPr>
          <p:nvPr>
            <p:ph type="pic" sz="quarter" idx="33"/>
          </p:nvPr>
        </p:nvSpPr>
        <p:spPr>
          <a:xfrm>
            <a:off x="8650754" y="5133975"/>
            <a:ext cx="1711325" cy="1711325"/>
          </a:xfrm>
        </p:spPr>
        <p:txBody>
          <a:bodyPr/>
          <a:lstStyle/>
          <a:p>
            <a:endParaRPr lang="en-US"/>
          </a:p>
        </p:txBody>
      </p:sp>
      <p:sp>
        <p:nvSpPr>
          <p:cNvPr id="35" name="Picture Placeholder 10"/>
          <p:cNvSpPr>
            <a:spLocks noGrp="1"/>
          </p:cNvSpPr>
          <p:nvPr>
            <p:ph type="pic" sz="quarter" idx="34"/>
          </p:nvPr>
        </p:nvSpPr>
        <p:spPr>
          <a:xfrm>
            <a:off x="10362079" y="0"/>
            <a:ext cx="1711325" cy="1711325"/>
          </a:xfrm>
        </p:spPr>
        <p:txBody>
          <a:bodyPr/>
          <a:lstStyle/>
          <a:p>
            <a:endParaRPr lang="en-US"/>
          </a:p>
        </p:txBody>
      </p:sp>
      <p:sp>
        <p:nvSpPr>
          <p:cNvPr id="36" name="Picture Placeholder 10"/>
          <p:cNvSpPr>
            <a:spLocks noGrp="1"/>
          </p:cNvSpPr>
          <p:nvPr>
            <p:ph type="pic" sz="quarter" idx="35"/>
          </p:nvPr>
        </p:nvSpPr>
        <p:spPr>
          <a:xfrm>
            <a:off x="10362079" y="1711325"/>
            <a:ext cx="1711325" cy="1711325"/>
          </a:xfrm>
        </p:spPr>
        <p:txBody>
          <a:bodyPr/>
          <a:lstStyle/>
          <a:p>
            <a:endParaRPr lang="en-US"/>
          </a:p>
        </p:txBody>
      </p:sp>
      <p:sp>
        <p:nvSpPr>
          <p:cNvPr id="37" name="Picture Placeholder 10"/>
          <p:cNvSpPr>
            <a:spLocks noGrp="1"/>
          </p:cNvSpPr>
          <p:nvPr>
            <p:ph type="pic" sz="quarter" idx="36"/>
          </p:nvPr>
        </p:nvSpPr>
        <p:spPr>
          <a:xfrm>
            <a:off x="10362079" y="3422650"/>
            <a:ext cx="1711325" cy="1711325"/>
          </a:xfrm>
        </p:spPr>
        <p:txBody>
          <a:bodyPr/>
          <a:lstStyle/>
          <a:p>
            <a:endParaRPr lang="en-US"/>
          </a:p>
        </p:txBody>
      </p:sp>
      <p:sp>
        <p:nvSpPr>
          <p:cNvPr id="38" name="Picture Placeholder 10"/>
          <p:cNvSpPr>
            <a:spLocks noGrp="1"/>
          </p:cNvSpPr>
          <p:nvPr>
            <p:ph type="pic" sz="quarter" idx="37"/>
          </p:nvPr>
        </p:nvSpPr>
        <p:spPr>
          <a:xfrm>
            <a:off x="10362079" y="5133975"/>
            <a:ext cx="1711325" cy="1711325"/>
          </a:xfrm>
        </p:spPr>
        <p:txBody>
          <a:bodyPr/>
          <a:lstStyle/>
          <a:p>
            <a:endParaRPr lang="en-US"/>
          </a:p>
        </p:txBody>
      </p:sp>
    </p:spTree>
    <p:extLst>
      <p:ext uri="{BB962C8B-B14F-4D97-AF65-F5344CB8AC3E}">
        <p14:creationId xmlns:p14="http://schemas.microsoft.com/office/powerpoint/2010/main" val="210992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ortofolio_3">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240CEC4-131A-46BD-8476-F2DA7A14BE27}" type="slidenum">
              <a:rPr lang="en-US" smtClean="0"/>
              <a:t>‹#›</a:t>
            </a:fld>
            <a:endParaRPr lang="en-US"/>
          </a:p>
        </p:txBody>
      </p:sp>
      <p:sp>
        <p:nvSpPr>
          <p:cNvPr id="8" name="Picture Placeholder 7"/>
          <p:cNvSpPr>
            <a:spLocks noGrp="1"/>
          </p:cNvSpPr>
          <p:nvPr>
            <p:ph type="pic" sz="quarter" idx="14"/>
          </p:nvPr>
        </p:nvSpPr>
        <p:spPr>
          <a:xfrm>
            <a:off x="548005" y="2011998"/>
            <a:ext cx="5258435" cy="2361882"/>
          </a:xfrm>
        </p:spPr>
        <p:txBody>
          <a:bodyPr/>
          <a:lstStyle/>
          <a:p>
            <a:endParaRPr lang="en-US"/>
          </a:p>
        </p:txBody>
      </p:sp>
      <p:sp>
        <p:nvSpPr>
          <p:cNvPr id="9" name="Picture Placeholder 7"/>
          <p:cNvSpPr>
            <a:spLocks noGrp="1"/>
          </p:cNvSpPr>
          <p:nvPr>
            <p:ph type="pic" sz="quarter" idx="15"/>
          </p:nvPr>
        </p:nvSpPr>
        <p:spPr>
          <a:xfrm>
            <a:off x="6308725" y="2011998"/>
            <a:ext cx="5410835" cy="2361882"/>
          </a:xfrm>
        </p:spPr>
        <p:txBody>
          <a:bodyPr/>
          <a:lstStyle/>
          <a:p>
            <a:endParaRPr lang="en-US"/>
          </a:p>
        </p:txBody>
      </p:sp>
    </p:spTree>
    <p:extLst>
      <p:ext uri="{BB962C8B-B14F-4D97-AF65-F5344CB8AC3E}">
        <p14:creationId xmlns:p14="http://schemas.microsoft.com/office/powerpoint/2010/main" val="234590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ortofolio_4">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2240CEC4-131A-46BD-8476-F2DA7A14BE27}" type="slidenum">
              <a:rPr lang="en-US" smtClean="0"/>
              <a:t>‹#›</a:t>
            </a:fld>
            <a:endParaRPr lang="en-US"/>
          </a:p>
        </p:txBody>
      </p:sp>
      <p:sp>
        <p:nvSpPr>
          <p:cNvPr id="8" name="Picture Placeholder 7"/>
          <p:cNvSpPr>
            <a:spLocks noGrp="1"/>
          </p:cNvSpPr>
          <p:nvPr>
            <p:ph type="pic" sz="quarter" idx="13"/>
          </p:nvPr>
        </p:nvSpPr>
        <p:spPr>
          <a:xfrm>
            <a:off x="0" y="-7144"/>
            <a:ext cx="5273040" cy="6865143"/>
          </a:xfrm>
        </p:spPr>
        <p:txBody>
          <a:bodyPr/>
          <a:lstStyle/>
          <a:p>
            <a:endParaRPr lang="en-US"/>
          </a:p>
        </p:txBody>
      </p:sp>
      <p:sp>
        <p:nvSpPr>
          <p:cNvPr id="9" name="Picture Placeholder 7"/>
          <p:cNvSpPr>
            <a:spLocks noGrp="1"/>
          </p:cNvSpPr>
          <p:nvPr>
            <p:ph type="pic" sz="quarter" idx="14"/>
          </p:nvPr>
        </p:nvSpPr>
        <p:spPr>
          <a:xfrm>
            <a:off x="5546725" y="2118678"/>
            <a:ext cx="2530475" cy="2361882"/>
          </a:xfrm>
        </p:spPr>
        <p:txBody>
          <a:bodyPr/>
          <a:lstStyle/>
          <a:p>
            <a:endParaRPr lang="en-US"/>
          </a:p>
        </p:txBody>
      </p:sp>
      <p:sp>
        <p:nvSpPr>
          <p:cNvPr id="10" name="Picture Placeholder 7"/>
          <p:cNvSpPr>
            <a:spLocks noGrp="1"/>
          </p:cNvSpPr>
          <p:nvPr>
            <p:ph type="pic" sz="quarter" idx="15"/>
          </p:nvPr>
        </p:nvSpPr>
        <p:spPr>
          <a:xfrm>
            <a:off x="8823325" y="2118678"/>
            <a:ext cx="2530475" cy="2361882"/>
          </a:xfrm>
        </p:spPr>
        <p:txBody>
          <a:bodyPr/>
          <a:lstStyle/>
          <a:p>
            <a:endParaRPr lang="en-US"/>
          </a:p>
        </p:txBody>
      </p:sp>
    </p:spTree>
    <p:extLst>
      <p:ext uri="{BB962C8B-B14F-4D97-AF65-F5344CB8AC3E}">
        <p14:creationId xmlns:p14="http://schemas.microsoft.com/office/powerpoint/2010/main" val="594648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ortofolio_5">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240CEC4-131A-46BD-8476-F2DA7A14BE27}" type="slidenum">
              <a:rPr lang="en-US" smtClean="0"/>
              <a:t>‹#›</a:t>
            </a:fld>
            <a:endParaRPr lang="en-US"/>
          </a:p>
        </p:txBody>
      </p:sp>
      <p:sp>
        <p:nvSpPr>
          <p:cNvPr id="10" name="Picture Placeholder 7"/>
          <p:cNvSpPr>
            <a:spLocks noGrp="1"/>
          </p:cNvSpPr>
          <p:nvPr>
            <p:ph type="pic" sz="quarter" idx="13"/>
          </p:nvPr>
        </p:nvSpPr>
        <p:spPr>
          <a:xfrm>
            <a:off x="0" y="0"/>
            <a:ext cx="5928360" cy="6858000"/>
          </a:xfrm>
        </p:spPr>
        <p:txBody>
          <a:bodyPr/>
          <a:lstStyle/>
          <a:p>
            <a:endParaRPr lang="en-US"/>
          </a:p>
        </p:txBody>
      </p:sp>
      <p:sp>
        <p:nvSpPr>
          <p:cNvPr id="12" name="Picture Placeholder 7"/>
          <p:cNvSpPr>
            <a:spLocks noGrp="1"/>
          </p:cNvSpPr>
          <p:nvPr>
            <p:ph type="pic" sz="quarter" idx="15"/>
          </p:nvPr>
        </p:nvSpPr>
        <p:spPr>
          <a:xfrm>
            <a:off x="5928360" y="0"/>
            <a:ext cx="6263640" cy="6858000"/>
          </a:xfrm>
        </p:spPr>
        <p:txBody>
          <a:bodyPr/>
          <a:lstStyle/>
          <a:p>
            <a:endParaRPr lang="en-US"/>
          </a:p>
        </p:txBody>
      </p:sp>
      <p:sp>
        <p:nvSpPr>
          <p:cNvPr id="11" name="Picture Placeholder 7"/>
          <p:cNvSpPr>
            <a:spLocks noGrp="1"/>
          </p:cNvSpPr>
          <p:nvPr>
            <p:ph type="pic" sz="quarter" idx="14"/>
          </p:nvPr>
        </p:nvSpPr>
        <p:spPr>
          <a:xfrm>
            <a:off x="4144962" y="1996758"/>
            <a:ext cx="3475038" cy="2727642"/>
          </a:xfrm>
        </p:spPr>
        <p:txBody>
          <a:bodyPr/>
          <a:lstStyle/>
          <a:p>
            <a:endParaRPr lang="en-US"/>
          </a:p>
        </p:txBody>
      </p:sp>
    </p:spTree>
    <p:extLst>
      <p:ext uri="{BB962C8B-B14F-4D97-AF65-F5344CB8AC3E}">
        <p14:creationId xmlns:p14="http://schemas.microsoft.com/office/powerpoint/2010/main" val="3336306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ortofolio_6">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2240CEC4-131A-46BD-8476-F2DA7A14BE27}" type="slidenum">
              <a:rPr lang="en-US" smtClean="0"/>
              <a:t>‹#›</a:t>
            </a:fld>
            <a:endParaRPr lang="en-US"/>
          </a:p>
        </p:txBody>
      </p:sp>
      <p:sp>
        <p:nvSpPr>
          <p:cNvPr id="8" name="Picture Placeholder 7"/>
          <p:cNvSpPr>
            <a:spLocks noGrp="1"/>
          </p:cNvSpPr>
          <p:nvPr>
            <p:ph type="pic" sz="quarter" idx="13"/>
          </p:nvPr>
        </p:nvSpPr>
        <p:spPr>
          <a:xfrm>
            <a:off x="0" y="3291840"/>
            <a:ext cx="12192000" cy="3566160"/>
          </a:xfrm>
        </p:spPr>
        <p:txBody>
          <a:bodyPr/>
          <a:lstStyle/>
          <a:p>
            <a:endParaRPr lang="en-US"/>
          </a:p>
        </p:txBody>
      </p:sp>
      <p:sp>
        <p:nvSpPr>
          <p:cNvPr id="9" name="Picture Placeholder 7"/>
          <p:cNvSpPr>
            <a:spLocks noGrp="1"/>
          </p:cNvSpPr>
          <p:nvPr>
            <p:ph type="pic" sz="quarter" idx="14"/>
          </p:nvPr>
        </p:nvSpPr>
        <p:spPr>
          <a:xfrm>
            <a:off x="1439227" y="578644"/>
            <a:ext cx="2530475" cy="2361882"/>
          </a:xfrm>
        </p:spPr>
        <p:txBody>
          <a:bodyPr/>
          <a:lstStyle/>
          <a:p>
            <a:endParaRPr lang="en-US"/>
          </a:p>
        </p:txBody>
      </p:sp>
      <p:sp>
        <p:nvSpPr>
          <p:cNvPr id="10" name="Picture Placeholder 7"/>
          <p:cNvSpPr>
            <a:spLocks noGrp="1"/>
          </p:cNvSpPr>
          <p:nvPr>
            <p:ph type="pic" sz="quarter" idx="15"/>
          </p:nvPr>
        </p:nvSpPr>
        <p:spPr>
          <a:xfrm>
            <a:off x="4723765" y="578644"/>
            <a:ext cx="2530475" cy="2361882"/>
          </a:xfrm>
        </p:spPr>
        <p:txBody>
          <a:bodyPr/>
          <a:lstStyle/>
          <a:p>
            <a:endParaRPr lang="en-US"/>
          </a:p>
        </p:txBody>
      </p:sp>
      <p:sp>
        <p:nvSpPr>
          <p:cNvPr id="11" name="Picture Placeholder 7"/>
          <p:cNvSpPr>
            <a:spLocks noGrp="1"/>
          </p:cNvSpPr>
          <p:nvPr>
            <p:ph type="pic" sz="quarter" idx="16"/>
          </p:nvPr>
        </p:nvSpPr>
        <p:spPr>
          <a:xfrm>
            <a:off x="8008303" y="578644"/>
            <a:ext cx="2530475" cy="2361882"/>
          </a:xfrm>
        </p:spPr>
        <p:txBody>
          <a:bodyPr/>
          <a:lstStyle/>
          <a:p>
            <a:endParaRPr lang="en-US"/>
          </a:p>
        </p:txBody>
      </p:sp>
    </p:spTree>
    <p:extLst>
      <p:ext uri="{BB962C8B-B14F-4D97-AF65-F5344CB8AC3E}">
        <p14:creationId xmlns:p14="http://schemas.microsoft.com/office/powerpoint/2010/main" val="162502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ortofolio_7">
    <p:spTree>
      <p:nvGrpSpPr>
        <p:cNvPr id="1" name=""/>
        <p:cNvGrpSpPr/>
        <p:nvPr/>
      </p:nvGrpSpPr>
      <p:grpSpPr>
        <a:xfrm>
          <a:off x="0" y="0"/>
          <a:ext cx="0" cy="0"/>
          <a:chOff x="0" y="0"/>
          <a:chExt cx="0" cy="0"/>
        </a:xfrm>
      </p:grpSpPr>
      <p:sp>
        <p:nvSpPr>
          <p:cNvPr id="9" name="Picture Placeholder 7"/>
          <p:cNvSpPr>
            <a:spLocks noGrp="1"/>
          </p:cNvSpPr>
          <p:nvPr>
            <p:ph type="pic" sz="quarter" idx="13"/>
          </p:nvPr>
        </p:nvSpPr>
        <p:spPr>
          <a:xfrm>
            <a:off x="-1" y="3474720"/>
            <a:ext cx="12192000" cy="3413760"/>
          </a:xfrm>
        </p:spPr>
        <p:txBody>
          <a:bodyPr/>
          <a:lstStyle/>
          <a:p>
            <a:endParaRPr lang="en-US"/>
          </a:p>
        </p:txBody>
      </p:sp>
      <p:sp>
        <p:nvSpPr>
          <p:cNvPr id="10" name="Picture Placeholder 7"/>
          <p:cNvSpPr>
            <a:spLocks noGrp="1"/>
          </p:cNvSpPr>
          <p:nvPr>
            <p:ph type="pic" sz="quarter" idx="14"/>
          </p:nvPr>
        </p:nvSpPr>
        <p:spPr>
          <a:xfrm>
            <a:off x="0" y="0"/>
            <a:ext cx="12192000" cy="3444240"/>
          </a:xfrm>
        </p:spPr>
        <p:txBody>
          <a:bodyPr/>
          <a:lstStyle/>
          <a:p>
            <a:endParaRPr lang="en-US"/>
          </a:p>
        </p:txBody>
      </p:sp>
      <p:sp>
        <p:nvSpPr>
          <p:cNvPr id="11" name="Picture Placeholder 7"/>
          <p:cNvSpPr>
            <a:spLocks noGrp="1"/>
          </p:cNvSpPr>
          <p:nvPr>
            <p:ph type="pic" sz="quarter" idx="15"/>
          </p:nvPr>
        </p:nvSpPr>
        <p:spPr>
          <a:xfrm>
            <a:off x="4830762" y="2263299"/>
            <a:ext cx="2530475" cy="2361882"/>
          </a:xfrm>
        </p:spPr>
        <p:txBody>
          <a:bodyPr/>
          <a:lstStyle/>
          <a:p>
            <a:endParaRPr lang="en-US"/>
          </a:p>
        </p:txBody>
      </p:sp>
    </p:spTree>
    <p:extLst>
      <p:ext uri="{BB962C8B-B14F-4D97-AF65-F5344CB8AC3E}">
        <p14:creationId xmlns:p14="http://schemas.microsoft.com/office/powerpoint/2010/main" val="38155779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ortofolio_8">
    <p:spTree>
      <p:nvGrpSpPr>
        <p:cNvPr id="1" name=""/>
        <p:cNvGrpSpPr/>
        <p:nvPr/>
      </p:nvGrpSpPr>
      <p:grpSpPr>
        <a:xfrm>
          <a:off x="0" y="0"/>
          <a:ext cx="0" cy="0"/>
          <a:chOff x="0" y="0"/>
          <a:chExt cx="0" cy="0"/>
        </a:xfrm>
      </p:grpSpPr>
      <p:sp>
        <p:nvSpPr>
          <p:cNvPr id="7" name="Picture Placeholder 7"/>
          <p:cNvSpPr>
            <a:spLocks noGrp="1"/>
          </p:cNvSpPr>
          <p:nvPr>
            <p:ph type="pic" sz="quarter" idx="13"/>
          </p:nvPr>
        </p:nvSpPr>
        <p:spPr>
          <a:xfrm>
            <a:off x="1645920" y="3855720"/>
            <a:ext cx="2530475" cy="2361882"/>
          </a:xfrm>
        </p:spPr>
        <p:txBody>
          <a:bodyPr/>
          <a:lstStyle/>
          <a:p>
            <a:endParaRPr lang="en-US"/>
          </a:p>
        </p:txBody>
      </p:sp>
      <p:sp>
        <p:nvSpPr>
          <p:cNvPr id="8" name="Picture Placeholder 7"/>
          <p:cNvSpPr>
            <a:spLocks noGrp="1"/>
          </p:cNvSpPr>
          <p:nvPr>
            <p:ph type="pic" sz="quarter" idx="14"/>
          </p:nvPr>
        </p:nvSpPr>
        <p:spPr>
          <a:xfrm>
            <a:off x="1645920" y="594678"/>
            <a:ext cx="2530475" cy="2361882"/>
          </a:xfrm>
        </p:spPr>
        <p:txBody>
          <a:bodyPr/>
          <a:lstStyle/>
          <a:p>
            <a:endParaRPr lang="en-US"/>
          </a:p>
        </p:txBody>
      </p:sp>
      <p:sp>
        <p:nvSpPr>
          <p:cNvPr id="9" name="Picture Placeholder 7"/>
          <p:cNvSpPr>
            <a:spLocks noGrp="1"/>
          </p:cNvSpPr>
          <p:nvPr>
            <p:ph type="pic" sz="quarter" idx="15"/>
          </p:nvPr>
        </p:nvSpPr>
        <p:spPr>
          <a:xfrm>
            <a:off x="6416040" y="0"/>
            <a:ext cx="5775960" cy="6858000"/>
          </a:xfrm>
        </p:spPr>
        <p:txBody>
          <a:bodyPr/>
          <a:lstStyle/>
          <a:p>
            <a:endParaRPr lang="en-US"/>
          </a:p>
        </p:txBody>
      </p:sp>
    </p:spTree>
    <p:extLst>
      <p:ext uri="{BB962C8B-B14F-4D97-AF65-F5344CB8AC3E}">
        <p14:creationId xmlns:p14="http://schemas.microsoft.com/office/powerpoint/2010/main" val="3262543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ortofolio_9">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240CEC4-131A-46BD-8476-F2DA7A14BE27}" type="slidenum">
              <a:rPr lang="en-US" smtClean="0"/>
              <a:t>‹#›</a:t>
            </a:fld>
            <a:endParaRPr lang="en-US"/>
          </a:p>
        </p:txBody>
      </p:sp>
      <p:sp>
        <p:nvSpPr>
          <p:cNvPr id="7" name="Picture Placeholder 7"/>
          <p:cNvSpPr>
            <a:spLocks noGrp="1"/>
          </p:cNvSpPr>
          <p:nvPr>
            <p:ph type="pic" sz="quarter" idx="13"/>
          </p:nvPr>
        </p:nvSpPr>
        <p:spPr>
          <a:xfrm rot="5400000">
            <a:off x="-655321" y="655319"/>
            <a:ext cx="6858003" cy="5547363"/>
          </a:xfrm>
          <a:prstGeom prst="triangle">
            <a:avLst>
              <a:gd name="adj" fmla="val 0"/>
            </a:avLst>
          </a:prstGeom>
        </p:spPr>
        <p:txBody>
          <a:bodyPr/>
          <a:lstStyle/>
          <a:p>
            <a:endParaRPr lang="en-US"/>
          </a:p>
        </p:txBody>
      </p:sp>
      <p:sp>
        <p:nvSpPr>
          <p:cNvPr id="8" name="Picture Placeholder 7"/>
          <p:cNvSpPr>
            <a:spLocks noGrp="1"/>
          </p:cNvSpPr>
          <p:nvPr>
            <p:ph type="pic" sz="quarter" idx="14"/>
          </p:nvPr>
        </p:nvSpPr>
        <p:spPr>
          <a:xfrm>
            <a:off x="4723765" y="2072958"/>
            <a:ext cx="2530475" cy="2361882"/>
          </a:xfrm>
        </p:spPr>
        <p:txBody>
          <a:bodyPr/>
          <a:lstStyle/>
          <a:p>
            <a:endParaRPr lang="en-US"/>
          </a:p>
        </p:txBody>
      </p:sp>
      <p:sp>
        <p:nvSpPr>
          <p:cNvPr id="9" name="Picture Placeholder 7"/>
          <p:cNvSpPr>
            <a:spLocks noGrp="1"/>
          </p:cNvSpPr>
          <p:nvPr>
            <p:ph type="pic" sz="quarter" idx="15"/>
          </p:nvPr>
        </p:nvSpPr>
        <p:spPr>
          <a:xfrm>
            <a:off x="7741285" y="2072958"/>
            <a:ext cx="2530475" cy="2361882"/>
          </a:xfrm>
        </p:spPr>
        <p:txBody>
          <a:bodyPr/>
          <a:lstStyle/>
          <a:p>
            <a:endParaRPr lang="en-US"/>
          </a:p>
        </p:txBody>
      </p:sp>
    </p:spTree>
    <p:extLst>
      <p:ext uri="{BB962C8B-B14F-4D97-AF65-F5344CB8AC3E}">
        <p14:creationId xmlns:p14="http://schemas.microsoft.com/office/powerpoint/2010/main" val="154790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Portofolio_11">
    <p:spTree>
      <p:nvGrpSpPr>
        <p:cNvPr id="1" name=""/>
        <p:cNvGrpSpPr/>
        <p:nvPr/>
      </p:nvGrpSpPr>
      <p:grpSpPr>
        <a:xfrm>
          <a:off x="0" y="0"/>
          <a:ext cx="0" cy="0"/>
          <a:chOff x="0" y="0"/>
          <a:chExt cx="0" cy="0"/>
        </a:xfrm>
      </p:grpSpPr>
      <p:sp>
        <p:nvSpPr>
          <p:cNvPr id="8" name="Shape 8"/>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6" name="Picture Placeholder 7"/>
          <p:cNvSpPr>
            <a:spLocks noGrp="1"/>
          </p:cNvSpPr>
          <p:nvPr>
            <p:ph type="pic" sz="quarter" idx="13"/>
          </p:nvPr>
        </p:nvSpPr>
        <p:spPr>
          <a:xfrm>
            <a:off x="1736725" y="1295718"/>
            <a:ext cx="2530475" cy="2361882"/>
          </a:xfrm>
          <a:prstGeom prst="flowChartConnector">
            <a:avLst/>
          </a:prstGeom>
        </p:spPr>
        <p:txBody>
          <a:bodyPr/>
          <a:lstStyle/>
          <a:p>
            <a:endParaRPr lang="en-US"/>
          </a:p>
        </p:txBody>
      </p:sp>
      <p:sp>
        <p:nvSpPr>
          <p:cNvPr id="7" name="Picture Placeholder 7"/>
          <p:cNvSpPr>
            <a:spLocks noGrp="1"/>
          </p:cNvSpPr>
          <p:nvPr>
            <p:ph type="pic" sz="quarter" idx="14"/>
          </p:nvPr>
        </p:nvSpPr>
        <p:spPr>
          <a:xfrm>
            <a:off x="4754245" y="1295718"/>
            <a:ext cx="2530475" cy="2361882"/>
          </a:xfrm>
          <a:prstGeom prst="flowChartConnector">
            <a:avLst/>
          </a:prstGeom>
        </p:spPr>
        <p:txBody>
          <a:bodyPr/>
          <a:lstStyle/>
          <a:p>
            <a:endParaRPr lang="en-US"/>
          </a:p>
        </p:txBody>
      </p:sp>
      <p:sp>
        <p:nvSpPr>
          <p:cNvPr id="9" name="Picture Placeholder 7"/>
          <p:cNvSpPr>
            <a:spLocks noGrp="1"/>
          </p:cNvSpPr>
          <p:nvPr>
            <p:ph type="pic" sz="quarter" idx="15"/>
          </p:nvPr>
        </p:nvSpPr>
        <p:spPr>
          <a:xfrm>
            <a:off x="7771765" y="1295718"/>
            <a:ext cx="2530475" cy="2361882"/>
          </a:xfrm>
          <a:prstGeom prst="flowChartConnector">
            <a:avLst/>
          </a:prstGeom>
        </p:spPr>
        <p:txBody>
          <a:bodyPr/>
          <a:lstStyle/>
          <a:p>
            <a:endParaRPr lang="en-US"/>
          </a:p>
        </p:txBody>
      </p:sp>
      <p:sp>
        <p:nvSpPr>
          <p:cNvPr id="18" name="Picture Placeholder 7"/>
          <p:cNvSpPr>
            <a:spLocks noGrp="1"/>
          </p:cNvSpPr>
          <p:nvPr>
            <p:ph type="pic" sz="quarter" idx="16"/>
          </p:nvPr>
        </p:nvSpPr>
        <p:spPr>
          <a:xfrm>
            <a:off x="1736725" y="3826034"/>
            <a:ext cx="2530475" cy="2361882"/>
          </a:xfrm>
          <a:prstGeom prst="flowChartConnector">
            <a:avLst/>
          </a:prstGeom>
        </p:spPr>
        <p:txBody>
          <a:bodyPr/>
          <a:lstStyle/>
          <a:p>
            <a:endParaRPr lang="en-US"/>
          </a:p>
        </p:txBody>
      </p:sp>
      <p:sp>
        <p:nvSpPr>
          <p:cNvPr id="19" name="Picture Placeholder 7"/>
          <p:cNvSpPr>
            <a:spLocks noGrp="1"/>
          </p:cNvSpPr>
          <p:nvPr>
            <p:ph type="pic" sz="quarter" idx="17"/>
          </p:nvPr>
        </p:nvSpPr>
        <p:spPr>
          <a:xfrm>
            <a:off x="4754245" y="3826034"/>
            <a:ext cx="2530475" cy="2361882"/>
          </a:xfrm>
          <a:prstGeom prst="flowChartConnector">
            <a:avLst/>
          </a:prstGeom>
        </p:spPr>
        <p:txBody>
          <a:bodyPr/>
          <a:lstStyle/>
          <a:p>
            <a:endParaRPr lang="en-US"/>
          </a:p>
        </p:txBody>
      </p:sp>
      <p:sp>
        <p:nvSpPr>
          <p:cNvPr id="20" name="Picture Placeholder 7"/>
          <p:cNvSpPr>
            <a:spLocks noGrp="1"/>
          </p:cNvSpPr>
          <p:nvPr>
            <p:ph type="pic" sz="quarter" idx="18"/>
          </p:nvPr>
        </p:nvSpPr>
        <p:spPr>
          <a:xfrm>
            <a:off x="7771765" y="3826034"/>
            <a:ext cx="2530475" cy="2361882"/>
          </a:xfrm>
          <a:prstGeom prst="flowChartConnector">
            <a:avLst/>
          </a:prstGeom>
        </p:spPr>
        <p:txBody>
          <a:bodyPr/>
          <a:lstStyle/>
          <a:p>
            <a:endParaRPr lang="en-US"/>
          </a:p>
        </p:txBody>
      </p:sp>
    </p:spTree>
    <p:extLst>
      <p:ext uri="{BB962C8B-B14F-4D97-AF65-F5344CB8AC3E}">
        <p14:creationId xmlns:p14="http://schemas.microsoft.com/office/powerpoint/2010/main" val="2022028233"/>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over_1">
    <p:spTree>
      <p:nvGrpSpPr>
        <p:cNvPr id="1" name=""/>
        <p:cNvGrpSpPr/>
        <p:nvPr/>
      </p:nvGrpSpPr>
      <p:grpSpPr>
        <a:xfrm>
          <a:off x="0" y="0"/>
          <a:ext cx="0" cy="0"/>
          <a:chOff x="0" y="0"/>
          <a:chExt cx="0" cy="0"/>
        </a:xfrm>
      </p:grpSpPr>
      <p:sp>
        <p:nvSpPr>
          <p:cNvPr id="10" name="Picture Placeholder 7"/>
          <p:cNvSpPr>
            <a:spLocks noGrp="1"/>
          </p:cNvSpPr>
          <p:nvPr>
            <p:ph type="pic" sz="quarter" idx="14"/>
          </p:nvPr>
        </p:nvSpPr>
        <p:spPr>
          <a:xfrm>
            <a:off x="0" y="0"/>
            <a:ext cx="5638800" cy="6858000"/>
          </a:xfrm>
        </p:spPr>
        <p:txBody>
          <a:bodyPr/>
          <a:lstStyle/>
          <a:p>
            <a:endParaRPr lang="en-US"/>
          </a:p>
        </p:txBody>
      </p:sp>
      <p:sp>
        <p:nvSpPr>
          <p:cNvPr id="7" name="Flowchart: Manual Input 6"/>
          <p:cNvSpPr/>
          <p:nvPr userDrawn="1"/>
        </p:nvSpPr>
        <p:spPr>
          <a:xfrm rot="5400000" flipV="1">
            <a:off x="4251960" y="-1082040"/>
            <a:ext cx="6858000" cy="9022080"/>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5"/>
          </p:nvPr>
        </p:nvSpPr>
        <p:spPr>
          <a:xfrm rot="5400000" flipV="1">
            <a:off x="4587240" y="-746758"/>
            <a:ext cx="6858001" cy="8351521"/>
          </a:xfrm>
          <a:prstGeom prst="flowChartManualInput">
            <a:avLst/>
          </a:prstGeom>
          <a:solidFill>
            <a:schemeClr val="bg1"/>
          </a:solidFill>
        </p:spPr>
        <p:txBody>
          <a:bodyPr/>
          <a:lstStyle/>
          <a:p>
            <a:endParaRPr lang="en-US"/>
          </a:p>
        </p:txBody>
      </p:sp>
      <p:sp>
        <p:nvSpPr>
          <p:cNvPr id="3" name="Picture Placeholder 2"/>
          <p:cNvSpPr>
            <a:spLocks noGrp="1"/>
          </p:cNvSpPr>
          <p:nvPr>
            <p:ph type="pic" sz="quarter" idx="16"/>
          </p:nvPr>
        </p:nvSpPr>
        <p:spPr>
          <a:xfrm>
            <a:off x="6826091" y="1201737"/>
            <a:ext cx="1709737" cy="1711325"/>
          </a:xfrm>
        </p:spPr>
        <p:txBody>
          <a:bodyPr/>
          <a:lstStyle/>
          <a:p>
            <a:endParaRPr lang="en-US"/>
          </a:p>
        </p:txBody>
      </p:sp>
      <p:sp>
        <p:nvSpPr>
          <p:cNvPr id="8" name="Picture Placeholder 2"/>
          <p:cNvSpPr>
            <a:spLocks noGrp="1"/>
          </p:cNvSpPr>
          <p:nvPr>
            <p:ph type="pic" sz="quarter" idx="17"/>
          </p:nvPr>
        </p:nvSpPr>
        <p:spPr>
          <a:xfrm>
            <a:off x="6826091" y="3259136"/>
            <a:ext cx="1709737" cy="1711325"/>
          </a:xfrm>
        </p:spPr>
        <p:txBody>
          <a:bodyPr/>
          <a:lstStyle/>
          <a:p>
            <a:endParaRPr lang="en-US"/>
          </a:p>
        </p:txBody>
      </p:sp>
      <p:sp>
        <p:nvSpPr>
          <p:cNvPr id="9" name="Picture Placeholder 2"/>
          <p:cNvSpPr>
            <a:spLocks noGrp="1"/>
          </p:cNvSpPr>
          <p:nvPr>
            <p:ph type="pic" sz="quarter" idx="18"/>
          </p:nvPr>
        </p:nvSpPr>
        <p:spPr>
          <a:xfrm>
            <a:off x="8808720" y="1201737"/>
            <a:ext cx="1709737" cy="1711325"/>
          </a:xfrm>
        </p:spPr>
        <p:txBody>
          <a:bodyPr/>
          <a:lstStyle/>
          <a:p>
            <a:endParaRPr lang="en-US"/>
          </a:p>
        </p:txBody>
      </p:sp>
      <p:sp>
        <p:nvSpPr>
          <p:cNvPr id="11" name="Picture Placeholder 2"/>
          <p:cNvSpPr>
            <a:spLocks noGrp="1"/>
          </p:cNvSpPr>
          <p:nvPr>
            <p:ph type="pic" sz="quarter" idx="19"/>
          </p:nvPr>
        </p:nvSpPr>
        <p:spPr>
          <a:xfrm>
            <a:off x="8808719" y="3259134"/>
            <a:ext cx="1709737" cy="1711325"/>
          </a:xfrm>
        </p:spPr>
        <p:txBody>
          <a:bodyPr/>
          <a:lstStyle/>
          <a:p>
            <a:endParaRPr lang="en-US"/>
          </a:p>
        </p:txBody>
      </p:sp>
    </p:spTree>
    <p:extLst>
      <p:ext uri="{BB962C8B-B14F-4D97-AF65-F5344CB8AC3E}">
        <p14:creationId xmlns:p14="http://schemas.microsoft.com/office/powerpoint/2010/main" val="13247614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_1">
    <p:spTree>
      <p:nvGrpSpPr>
        <p:cNvPr id="1" name=""/>
        <p:cNvGrpSpPr/>
        <p:nvPr/>
      </p:nvGrpSpPr>
      <p:grpSpPr>
        <a:xfrm>
          <a:off x="0" y="0"/>
          <a:ext cx="0" cy="0"/>
          <a:chOff x="0" y="0"/>
          <a:chExt cx="0" cy="0"/>
        </a:xfrm>
      </p:grpSpPr>
      <p:sp>
        <p:nvSpPr>
          <p:cNvPr id="10" name="Picture Placeholder 7"/>
          <p:cNvSpPr>
            <a:spLocks noGrp="1"/>
          </p:cNvSpPr>
          <p:nvPr>
            <p:ph type="pic" sz="quarter" idx="14"/>
          </p:nvPr>
        </p:nvSpPr>
        <p:spPr>
          <a:xfrm>
            <a:off x="0" y="0"/>
            <a:ext cx="5638800" cy="6858000"/>
          </a:xfrm>
        </p:spPr>
        <p:txBody>
          <a:bodyPr/>
          <a:lstStyle/>
          <a:p>
            <a:endParaRPr lang="en-US"/>
          </a:p>
        </p:txBody>
      </p:sp>
      <p:sp>
        <p:nvSpPr>
          <p:cNvPr id="7" name="Flowchart: Manual Input 6"/>
          <p:cNvSpPr/>
          <p:nvPr userDrawn="1"/>
        </p:nvSpPr>
        <p:spPr>
          <a:xfrm rot="5400000" flipV="1">
            <a:off x="4251960" y="-1082040"/>
            <a:ext cx="6858000" cy="9022080"/>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5"/>
          </p:nvPr>
        </p:nvSpPr>
        <p:spPr>
          <a:xfrm rot="5400000" flipV="1">
            <a:off x="4587240" y="-746758"/>
            <a:ext cx="6858001" cy="8351521"/>
          </a:xfrm>
          <a:prstGeom prst="flowChartManualInput">
            <a:avLst/>
          </a:prstGeom>
          <a:solidFill>
            <a:schemeClr val="bg1"/>
          </a:solidFill>
        </p:spPr>
        <p:txBody>
          <a:bodyPr/>
          <a:lstStyle/>
          <a:p>
            <a:endParaRPr lang="en-US"/>
          </a:p>
        </p:txBody>
      </p:sp>
    </p:spTree>
    <p:extLst>
      <p:ext uri="{BB962C8B-B14F-4D97-AF65-F5344CB8AC3E}">
        <p14:creationId xmlns:p14="http://schemas.microsoft.com/office/powerpoint/2010/main" val="1699046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24063" y="0"/>
            <a:ext cx="3043988" cy="6858000"/>
          </a:xfrm>
        </p:spPr>
        <p:txBody>
          <a:bodyPr/>
          <a:lstStyle/>
          <a:p>
            <a:endParaRPr lang="en-US"/>
          </a:p>
        </p:txBody>
      </p:sp>
      <p:sp>
        <p:nvSpPr>
          <p:cNvPr id="18" name="Picture Placeholder 6"/>
          <p:cNvSpPr>
            <a:spLocks noGrp="1"/>
          </p:cNvSpPr>
          <p:nvPr>
            <p:ph type="pic" sz="quarter" idx="11"/>
          </p:nvPr>
        </p:nvSpPr>
        <p:spPr>
          <a:xfrm>
            <a:off x="3043989" y="0"/>
            <a:ext cx="3043988" cy="6858000"/>
          </a:xfrm>
        </p:spPr>
        <p:txBody>
          <a:bodyPr/>
          <a:lstStyle/>
          <a:p>
            <a:endParaRPr lang="en-US"/>
          </a:p>
        </p:txBody>
      </p:sp>
      <p:sp>
        <p:nvSpPr>
          <p:cNvPr id="19" name="Picture Placeholder 6"/>
          <p:cNvSpPr>
            <a:spLocks noGrp="1"/>
          </p:cNvSpPr>
          <p:nvPr>
            <p:ph type="pic" sz="quarter" idx="12"/>
          </p:nvPr>
        </p:nvSpPr>
        <p:spPr>
          <a:xfrm>
            <a:off x="6112041" y="0"/>
            <a:ext cx="3043988" cy="6858000"/>
          </a:xfrm>
        </p:spPr>
        <p:txBody>
          <a:bodyPr/>
          <a:lstStyle/>
          <a:p>
            <a:endParaRPr lang="en-US"/>
          </a:p>
        </p:txBody>
      </p:sp>
      <p:sp>
        <p:nvSpPr>
          <p:cNvPr id="20" name="Picture Placeholder 6"/>
          <p:cNvSpPr>
            <a:spLocks noGrp="1"/>
          </p:cNvSpPr>
          <p:nvPr>
            <p:ph type="pic" sz="quarter" idx="13"/>
          </p:nvPr>
        </p:nvSpPr>
        <p:spPr>
          <a:xfrm>
            <a:off x="9180093" y="0"/>
            <a:ext cx="3043988" cy="6858000"/>
          </a:xfrm>
        </p:spPr>
        <p:txBody>
          <a:bodyPr/>
          <a:lstStyle/>
          <a:p>
            <a:endParaRPr lang="en-US"/>
          </a:p>
        </p:txBody>
      </p:sp>
    </p:spTree>
    <p:extLst>
      <p:ext uri="{BB962C8B-B14F-4D97-AF65-F5344CB8AC3E}">
        <p14:creationId xmlns:p14="http://schemas.microsoft.com/office/powerpoint/2010/main" val="30950135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over_1">
    <p:spTree>
      <p:nvGrpSpPr>
        <p:cNvPr id="1" name=""/>
        <p:cNvGrpSpPr/>
        <p:nvPr/>
      </p:nvGrpSpPr>
      <p:grpSpPr>
        <a:xfrm>
          <a:off x="0" y="0"/>
          <a:ext cx="0" cy="0"/>
          <a:chOff x="0" y="0"/>
          <a:chExt cx="0" cy="0"/>
        </a:xfrm>
      </p:grpSpPr>
      <p:sp>
        <p:nvSpPr>
          <p:cNvPr id="10" name="Picture Placeholder 7"/>
          <p:cNvSpPr>
            <a:spLocks noGrp="1"/>
          </p:cNvSpPr>
          <p:nvPr>
            <p:ph type="pic" sz="quarter" idx="14"/>
          </p:nvPr>
        </p:nvSpPr>
        <p:spPr>
          <a:xfrm>
            <a:off x="0" y="0"/>
            <a:ext cx="5638800" cy="6858000"/>
          </a:xfrm>
        </p:spPr>
        <p:txBody>
          <a:bodyPr/>
          <a:lstStyle/>
          <a:p>
            <a:endParaRPr lang="en-US"/>
          </a:p>
        </p:txBody>
      </p:sp>
      <p:sp>
        <p:nvSpPr>
          <p:cNvPr id="7" name="Flowchart: Manual Input 6"/>
          <p:cNvSpPr/>
          <p:nvPr userDrawn="1"/>
        </p:nvSpPr>
        <p:spPr>
          <a:xfrm rot="5400000" flipV="1">
            <a:off x="4251960" y="-1082040"/>
            <a:ext cx="6858000" cy="9022080"/>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5"/>
          </p:nvPr>
        </p:nvSpPr>
        <p:spPr>
          <a:xfrm rot="5400000" flipV="1">
            <a:off x="4587240" y="-746758"/>
            <a:ext cx="6858001" cy="8351521"/>
          </a:xfrm>
          <a:prstGeom prst="flowChartManualInput">
            <a:avLst/>
          </a:prstGeom>
          <a:solidFill>
            <a:schemeClr val="bg1"/>
          </a:solidFill>
        </p:spPr>
        <p:txBody>
          <a:bodyPr/>
          <a:lstStyle/>
          <a:p>
            <a:endParaRPr lang="en-US"/>
          </a:p>
        </p:txBody>
      </p:sp>
      <p:sp>
        <p:nvSpPr>
          <p:cNvPr id="4" name="Picture Placeholder 3"/>
          <p:cNvSpPr>
            <a:spLocks noGrp="1"/>
          </p:cNvSpPr>
          <p:nvPr>
            <p:ph type="pic" sz="quarter" idx="16"/>
          </p:nvPr>
        </p:nvSpPr>
        <p:spPr>
          <a:xfrm>
            <a:off x="6047072" y="2037766"/>
            <a:ext cx="1475455" cy="1475455"/>
          </a:xfrm>
          <a:prstGeom prst="ellipse">
            <a:avLst/>
          </a:prstGeom>
        </p:spPr>
        <p:txBody>
          <a:bodyPr/>
          <a:lstStyle/>
          <a:p>
            <a:endParaRPr lang="en-US"/>
          </a:p>
        </p:txBody>
      </p:sp>
      <p:sp>
        <p:nvSpPr>
          <p:cNvPr id="8" name="Picture Placeholder 3"/>
          <p:cNvSpPr>
            <a:spLocks noGrp="1"/>
          </p:cNvSpPr>
          <p:nvPr>
            <p:ph type="pic" sz="quarter" idx="17"/>
          </p:nvPr>
        </p:nvSpPr>
        <p:spPr>
          <a:xfrm>
            <a:off x="8016240" y="2037766"/>
            <a:ext cx="1475455" cy="1475455"/>
          </a:xfrm>
          <a:prstGeom prst="ellipse">
            <a:avLst/>
          </a:prstGeom>
        </p:spPr>
        <p:txBody>
          <a:bodyPr/>
          <a:lstStyle/>
          <a:p>
            <a:endParaRPr lang="en-US"/>
          </a:p>
        </p:txBody>
      </p:sp>
      <p:sp>
        <p:nvSpPr>
          <p:cNvPr id="9" name="Picture Placeholder 3"/>
          <p:cNvSpPr>
            <a:spLocks noGrp="1"/>
          </p:cNvSpPr>
          <p:nvPr>
            <p:ph type="pic" sz="quarter" idx="18"/>
          </p:nvPr>
        </p:nvSpPr>
        <p:spPr>
          <a:xfrm>
            <a:off x="9985408" y="2054017"/>
            <a:ext cx="1475455" cy="1475455"/>
          </a:xfrm>
          <a:prstGeom prst="ellipse">
            <a:avLst/>
          </a:prstGeom>
        </p:spPr>
        <p:txBody>
          <a:bodyPr/>
          <a:lstStyle/>
          <a:p>
            <a:endParaRPr lang="en-US"/>
          </a:p>
        </p:txBody>
      </p:sp>
    </p:spTree>
    <p:extLst>
      <p:ext uri="{BB962C8B-B14F-4D97-AF65-F5344CB8AC3E}">
        <p14:creationId xmlns:p14="http://schemas.microsoft.com/office/powerpoint/2010/main" val="38721224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Picture Placeholder 7"/>
          <p:cNvSpPr>
            <a:spLocks noGrp="1"/>
          </p:cNvSpPr>
          <p:nvPr>
            <p:ph type="pic" sz="quarter" idx="15"/>
          </p:nvPr>
        </p:nvSpPr>
        <p:spPr>
          <a:xfrm>
            <a:off x="6233160" y="0"/>
            <a:ext cx="5958840" cy="6858000"/>
          </a:xfrm>
        </p:spPr>
        <p:txBody>
          <a:bodyPr/>
          <a:lstStyle/>
          <a:p>
            <a:endParaRPr lang="en-US"/>
          </a:p>
        </p:txBody>
      </p:sp>
      <p:sp>
        <p:nvSpPr>
          <p:cNvPr id="6" name="Picture Placeholder 7"/>
          <p:cNvSpPr>
            <a:spLocks noGrp="1"/>
          </p:cNvSpPr>
          <p:nvPr>
            <p:ph type="pic" sz="quarter" idx="14"/>
          </p:nvPr>
        </p:nvSpPr>
        <p:spPr>
          <a:xfrm>
            <a:off x="311284" y="0"/>
            <a:ext cx="7842115" cy="6858000"/>
          </a:xfrm>
          <a:prstGeom prst="parallelogram">
            <a:avLst/>
          </a:prstGeom>
          <a:solidFill>
            <a:schemeClr val="bg1"/>
          </a:solidFill>
        </p:spPr>
        <p:txBody>
          <a:bodyPr/>
          <a:lstStyle/>
          <a:p>
            <a:endParaRPr lang="en-US"/>
          </a:p>
        </p:txBody>
      </p:sp>
    </p:spTree>
    <p:extLst>
      <p:ext uri="{BB962C8B-B14F-4D97-AF65-F5344CB8AC3E}">
        <p14:creationId xmlns:p14="http://schemas.microsoft.com/office/powerpoint/2010/main" val="42913755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ortofolio_12">
    <p:spTree>
      <p:nvGrpSpPr>
        <p:cNvPr id="1" name=""/>
        <p:cNvGrpSpPr/>
        <p:nvPr/>
      </p:nvGrpSpPr>
      <p:grpSpPr>
        <a:xfrm>
          <a:off x="0" y="0"/>
          <a:ext cx="0" cy="0"/>
          <a:chOff x="0" y="0"/>
          <a:chExt cx="0" cy="0"/>
        </a:xfrm>
      </p:grpSpPr>
      <p:sp>
        <p:nvSpPr>
          <p:cNvPr id="6" name="Picture Placeholder 7"/>
          <p:cNvSpPr>
            <a:spLocks noGrp="1"/>
          </p:cNvSpPr>
          <p:nvPr>
            <p:ph type="pic" sz="quarter" idx="14"/>
          </p:nvPr>
        </p:nvSpPr>
        <p:spPr>
          <a:xfrm>
            <a:off x="0" y="0"/>
            <a:ext cx="12192000" cy="5943600"/>
          </a:xfrm>
        </p:spPr>
        <p:txBody>
          <a:bodyPr/>
          <a:lstStyle/>
          <a:p>
            <a:endParaRPr lang="en-US" dirty="0"/>
          </a:p>
        </p:txBody>
      </p:sp>
    </p:spTree>
    <p:extLst>
      <p:ext uri="{BB962C8B-B14F-4D97-AF65-F5344CB8AC3E}">
        <p14:creationId xmlns:p14="http://schemas.microsoft.com/office/powerpoint/2010/main" val="330057457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leanSpar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0F0B3-7CFD-4FBC-9DB3-264A17DBA7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E945E6-6FA9-49A8-A232-6FEA7BDFF0FD}"/>
              </a:ext>
            </a:extLst>
          </p:cNvPr>
          <p:cNvSpPr>
            <a:spLocks noGrp="1"/>
          </p:cNvSpPr>
          <p:nvPr>
            <p:ph type="dt" sz="half" idx="10"/>
          </p:nvPr>
        </p:nvSpPr>
        <p:spPr/>
        <p:txBody>
          <a:bodyPr/>
          <a:lstStyle/>
          <a:p>
            <a:fld id="{8F4B2075-31AA-451E-92F3-ADF37C25D71A}" type="datetimeFigureOut">
              <a:rPr lang="en-US" smtClean="0"/>
              <a:t>2/25/2020</a:t>
            </a:fld>
            <a:endParaRPr lang="en-US"/>
          </a:p>
        </p:txBody>
      </p:sp>
      <p:sp>
        <p:nvSpPr>
          <p:cNvPr id="4" name="Footer Placeholder 3">
            <a:extLst>
              <a:ext uri="{FF2B5EF4-FFF2-40B4-BE49-F238E27FC236}">
                <a16:creationId xmlns:a16="http://schemas.microsoft.com/office/drawing/2014/main" id="{D63724DE-4665-43FE-B262-78C659F4B2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99AA02-0A6D-4B62-9844-A43D52A5687A}"/>
              </a:ext>
            </a:extLst>
          </p:cNvPr>
          <p:cNvSpPr>
            <a:spLocks noGrp="1"/>
          </p:cNvSpPr>
          <p:nvPr>
            <p:ph type="sldNum" sz="quarter" idx="12"/>
          </p:nvPr>
        </p:nvSpPr>
        <p:spPr/>
        <p:txBody>
          <a:bodyPr/>
          <a:lstStyle/>
          <a:p>
            <a:fld id="{2240CEC4-131A-46BD-8476-F2DA7A14BE27}" type="slidenum">
              <a:rPr lang="en-US" smtClean="0"/>
              <a:t>‹#›</a:t>
            </a:fld>
            <a:endParaRPr lang="en-US"/>
          </a:p>
        </p:txBody>
      </p:sp>
    </p:spTree>
    <p:extLst>
      <p:ext uri="{BB962C8B-B14F-4D97-AF65-F5344CB8AC3E}">
        <p14:creationId xmlns:p14="http://schemas.microsoft.com/office/powerpoint/2010/main" val="28016513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ortofolio_13">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240CEC4-131A-46BD-8476-F2DA7A14BE27}" type="slidenum">
              <a:rPr lang="en-US" smtClean="0"/>
              <a:t>‹#›</a:t>
            </a:fld>
            <a:endParaRPr lang="en-US"/>
          </a:p>
        </p:txBody>
      </p:sp>
      <p:sp>
        <p:nvSpPr>
          <p:cNvPr id="6" name="Picture Placeholder 7"/>
          <p:cNvSpPr>
            <a:spLocks noGrp="1"/>
          </p:cNvSpPr>
          <p:nvPr>
            <p:ph type="pic" sz="quarter" idx="15"/>
          </p:nvPr>
        </p:nvSpPr>
        <p:spPr>
          <a:xfrm>
            <a:off x="6416040" y="0"/>
            <a:ext cx="5775960" cy="6858000"/>
          </a:xfrm>
        </p:spPr>
        <p:txBody>
          <a:bodyPr/>
          <a:lstStyle/>
          <a:p>
            <a:endParaRPr lang="en-US"/>
          </a:p>
        </p:txBody>
      </p:sp>
      <p:sp>
        <p:nvSpPr>
          <p:cNvPr id="7" name="Picture Placeholder 7"/>
          <p:cNvSpPr>
            <a:spLocks noGrp="1"/>
          </p:cNvSpPr>
          <p:nvPr>
            <p:ph type="pic" sz="quarter" idx="16"/>
          </p:nvPr>
        </p:nvSpPr>
        <p:spPr>
          <a:xfrm>
            <a:off x="2625668" y="2143315"/>
            <a:ext cx="1162118" cy="1084692"/>
          </a:xfrm>
          <a:prstGeom prst="flowChartConnector">
            <a:avLst/>
          </a:prstGeom>
        </p:spPr>
        <p:txBody>
          <a:bodyPr/>
          <a:lstStyle/>
          <a:p>
            <a:endParaRPr lang="en-US"/>
          </a:p>
        </p:txBody>
      </p:sp>
      <p:sp>
        <p:nvSpPr>
          <p:cNvPr id="8" name="Picture Placeholder 7"/>
          <p:cNvSpPr>
            <a:spLocks noGrp="1"/>
          </p:cNvSpPr>
          <p:nvPr>
            <p:ph type="pic" sz="quarter" idx="17"/>
          </p:nvPr>
        </p:nvSpPr>
        <p:spPr>
          <a:xfrm>
            <a:off x="4279369" y="3608116"/>
            <a:ext cx="1162118" cy="1084692"/>
          </a:xfrm>
          <a:prstGeom prst="flowChartConnector">
            <a:avLst/>
          </a:prstGeom>
        </p:spPr>
        <p:txBody>
          <a:bodyPr/>
          <a:lstStyle/>
          <a:p>
            <a:endParaRPr lang="en-US"/>
          </a:p>
        </p:txBody>
      </p:sp>
      <p:sp>
        <p:nvSpPr>
          <p:cNvPr id="9" name="Picture Placeholder 7"/>
          <p:cNvSpPr>
            <a:spLocks noGrp="1"/>
          </p:cNvSpPr>
          <p:nvPr>
            <p:ph type="pic" sz="quarter" idx="18"/>
          </p:nvPr>
        </p:nvSpPr>
        <p:spPr>
          <a:xfrm>
            <a:off x="2723757" y="5043004"/>
            <a:ext cx="1162118" cy="1084692"/>
          </a:xfrm>
          <a:prstGeom prst="flowChartConnector">
            <a:avLst/>
          </a:prstGeom>
        </p:spPr>
        <p:txBody>
          <a:bodyPr/>
          <a:lstStyle/>
          <a:p>
            <a:endParaRPr lang="en-US"/>
          </a:p>
        </p:txBody>
      </p:sp>
      <p:sp>
        <p:nvSpPr>
          <p:cNvPr id="10" name="Picture Placeholder 7"/>
          <p:cNvSpPr>
            <a:spLocks noGrp="1"/>
          </p:cNvSpPr>
          <p:nvPr>
            <p:ph type="pic" sz="quarter" idx="19"/>
          </p:nvPr>
        </p:nvSpPr>
        <p:spPr>
          <a:xfrm>
            <a:off x="4279369" y="799438"/>
            <a:ext cx="1162118" cy="1084692"/>
          </a:xfrm>
          <a:prstGeom prst="flowChartConnector">
            <a:avLst/>
          </a:prstGeom>
        </p:spPr>
        <p:txBody>
          <a:bodyPr/>
          <a:lstStyle/>
          <a:p>
            <a:endParaRPr lang="en-US" dirty="0"/>
          </a:p>
        </p:txBody>
      </p:sp>
    </p:spTree>
    <p:extLst>
      <p:ext uri="{BB962C8B-B14F-4D97-AF65-F5344CB8AC3E}">
        <p14:creationId xmlns:p14="http://schemas.microsoft.com/office/powerpoint/2010/main" val="15189686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ortofolio_14">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240CEC4-131A-46BD-8476-F2DA7A14BE27}" type="slidenum">
              <a:rPr lang="en-US" smtClean="0"/>
              <a:t>‹#›</a:t>
            </a:fld>
            <a:endParaRPr lang="en-US"/>
          </a:p>
        </p:txBody>
      </p:sp>
      <p:sp>
        <p:nvSpPr>
          <p:cNvPr id="6" name="Picture Placeholder 7"/>
          <p:cNvSpPr>
            <a:spLocks noGrp="1"/>
          </p:cNvSpPr>
          <p:nvPr>
            <p:ph type="pic" sz="quarter" idx="14"/>
          </p:nvPr>
        </p:nvSpPr>
        <p:spPr>
          <a:xfrm>
            <a:off x="0" y="0"/>
            <a:ext cx="5638800" cy="6858000"/>
          </a:xfrm>
        </p:spPr>
        <p:txBody>
          <a:bodyPr/>
          <a:lstStyle/>
          <a:p>
            <a:endParaRPr lang="en-US"/>
          </a:p>
        </p:txBody>
      </p:sp>
      <p:sp>
        <p:nvSpPr>
          <p:cNvPr id="7" name="Picture Placeholder 17"/>
          <p:cNvSpPr>
            <a:spLocks noGrp="1"/>
          </p:cNvSpPr>
          <p:nvPr>
            <p:ph type="pic" sz="quarter" idx="15"/>
          </p:nvPr>
        </p:nvSpPr>
        <p:spPr>
          <a:xfrm rot="5400000" flipV="1">
            <a:off x="4587240" y="-746758"/>
            <a:ext cx="6858001" cy="8351521"/>
          </a:xfrm>
          <a:prstGeom prst="flowChartManualInput">
            <a:avLst/>
          </a:prstGeom>
          <a:solidFill>
            <a:schemeClr val="bg1"/>
          </a:solidFill>
        </p:spPr>
        <p:txBody>
          <a:bodyPr/>
          <a:lstStyle/>
          <a:p>
            <a:endParaRPr lang="en-US"/>
          </a:p>
        </p:txBody>
      </p:sp>
      <p:sp>
        <p:nvSpPr>
          <p:cNvPr id="8" name="Picture Placeholder 7"/>
          <p:cNvSpPr>
            <a:spLocks noGrp="1"/>
          </p:cNvSpPr>
          <p:nvPr>
            <p:ph type="pic" sz="quarter" idx="16"/>
          </p:nvPr>
        </p:nvSpPr>
        <p:spPr>
          <a:xfrm>
            <a:off x="6066818" y="928844"/>
            <a:ext cx="1985740" cy="1853440"/>
          </a:xfrm>
        </p:spPr>
        <p:txBody>
          <a:bodyPr/>
          <a:lstStyle/>
          <a:p>
            <a:endParaRPr lang="en-US"/>
          </a:p>
        </p:txBody>
      </p:sp>
      <p:sp>
        <p:nvSpPr>
          <p:cNvPr id="9" name="Picture Placeholder 7"/>
          <p:cNvSpPr>
            <a:spLocks noGrp="1"/>
          </p:cNvSpPr>
          <p:nvPr>
            <p:ph type="pic" sz="quarter" idx="17"/>
          </p:nvPr>
        </p:nvSpPr>
        <p:spPr>
          <a:xfrm>
            <a:off x="8480576" y="909562"/>
            <a:ext cx="1985740" cy="1853440"/>
          </a:xfrm>
        </p:spPr>
        <p:txBody>
          <a:bodyPr/>
          <a:lstStyle/>
          <a:p>
            <a:endParaRPr lang="en-US"/>
          </a:p>
        </p:txBody>
      </p:sp>
      <p:sp>
        <p:nvSpPr>
          <p:cNvPr id="10" name="Picture Placeholder 7"/>
          <p:cNvSpPr>
            <a:spLocks noGrp="1"/>
          </p:cNvSpPr>
          <p:nvPr>
            <p:ph type="pic" sz="quarter" idx="18"/>
          </p:nvPr>
        </p:nvSpPr>
        <p:spPr>
          <a:xfrm>
            <a:off x="6066818" y="3574068"/>
            <a:ext cx="1985740" cy="1853440"/>
          </a:xfrm>
        </p:spPr>
        <p:txBody>
          <a:bodyPr/>
          <a:lstStyle/>
          <a:p>
            <a:endParaRPr lang="en-US"/>
          </a:p>
        </p:txBody>
      </p:sp>
      <p:sp>
        <p:nvSpPr>
          <p:cNvPr id="11" name="Picture Placeholder 7"/>
          <p:cNvSpPr>
            <a:spLocks noGrp="1"/>
          </p:cNvSpPr>
          <p:nvPr>
            <p:ph type="pic" sz="quarter" idx="19"/>
          </p:nvPr>
        </p:nvSpPr>
        <p:spPr>
          <a:xfrm>
            <a:off x="8480576" y="3574068"/>
            <a:ext cx="1985740" cy="1853440"/>
          </a:xfrm>
        </p:spPr>
        <p:txBody>
          <a:bodyPr/>
          <a:lstStyle/>
          <a:p>
            <a:endParaRPr lang="en-US"/>
          </a:p>
        </p:txBody>
      </p:sp>
    </p:spTree>
    <p:extLst>
      <p:ext uri="{BB962C8B-B14F-4D97-AF65-F5344CB8AC3E}">
        <p14:creationId xmlns:p14="http://schemas.microsoft.com/office/powerpoint/2010/main" val="21534386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ortofolio_15">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10600" y="6384531"/>
            <a:ext cx="2422431" cy="2286000"/>
          </a:xfrm>
        </p:spPr>
        <p:txBody>
          <a:bodyPr/>
          <a:lstStyle/>
          <a:p>
            <a:fld id="{2240CEC4-131A-46BD-8476-F2DA7A14BE27}" type="slidenum">
              <a:rPr lang="en-US" smtClean="0"/>
              <a:t>‹#›</a:t>
            </a:fld>
            <a:endParaRPr lang="en-US"/>
          </a:p>
        </p:txBody>
      </p:sp>
      <p:sp>
        <p:nvSpPr>
          <p:cNvPr id="6" name="Slide Number Placeholder 4"/>
          <p:cNvSpPr txBox="1">
            <a:spLocks/>
          </p:cNvSpPr>
          <p:nvPr userDrawn="1"/>
        </p:nvSpPr>
        <p:spPr>
          <a:xfrm>
            <a:off x="8610600" y="7342475"/>
            <a:ext cx="2422431" cy="228600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40CEC4-131A-46BD-8476-F2DA7A14BE27}" type="slidenum">
              <a:rPr lang="en-US" smtClean="0"/>
              <a:pPr/>
              <a:t>‹#›</a:t>
            </a:fld>
            <a:endParaRPr lang="en-US"/>
          </a:p>
        </p:txBody>
      </p:sp>
      <p:sp>
        <p:nvSpPr>
          <p:cNvPr id="7" name="Picture Placeholder 7"/>
          <p:cNvSpPr>
            <a:spLocks noGrp="1"/>
          </p:cNvSpPr>
          <p:nvPr>
            <p:ph type="pic" sz="quarter" idx="13"/>
          </p:nvPr>
        </p:nvSpPr>
        <p:spPr>
          <a:xfrm>
            <a:off x="-29029" y="2278746"/>
            <a:ext cx="2450592" cy="2313432"/>
          </a:xfrm>
        </p:spPr>
        <p:txBody>
          <a:bodyPr/>
          <a:lstStyle/>
          <a:p>
            <a:endParaRPr lang="en-US"/>
          </a:p>
        </p:txBody>
      </p:sp>
      <p:sp>
        <p:nvSpPr>
          <p:cNvPr id="18" name="Picture Placeholder 7"/>
          <p:cNvSpPr>
            <a:spLocks noGrp="1"/>
          </p:cNvSpPr>
          <p:nvPr>
            <p:ph type="pic" sz="quarter" idx="23"/>
          </p:nvPr>
        </p:nvSpPr>
        <p:spPr>
          <a:xfrm>
            <a:off x="2423159" y="2278746"/>
            <a:ext cx="2450592" cy="2313432"/>
          </a:xfrm>
        </p:spPr>
        <p:txBody>
          <a:bodyPr/>
          <a:lstStyle/>
          <a:p>
            <a:endParaRPr lang="en-US"/>
          </a:p>
        </p:txBody>
      </p:sp>
      <p:sp>
        <p:nvSpPr>
          <p:cNvPr id="19" name="Picture Placeholder 7"/>
          <p:cNvSpPr>
            <a:spLocks noGrp="1"/>
          </p:cNvSpPr>
          <p:nvPr>
            <p:ph type="pic" sz="quarter" idx="24"/>
          </p:nvPr>
        </p:nvSpPr>
        <p:spPr>
          <a:xfrm>
            <a:off x="4848497" y="2278746"/>
            <a:ext cx="2450592" cy="2313432"/>
          </a:xfrm>
        </p:spPr>
        <p:txBody>
          <a:bodyPr/>
          <a:lstStyle/>
          <a:p>
            <a:endParaRPr lang="en-US"/>
          </a:p>
        </p:txBody>
      </p:sp>
      <p:sp>
        <p:nvSpPr>
          <p:cNvPr id="20" name="Picture Placeholder 7"/>
          <p:cNvSpPr>
            <a:spLocks noGrp="1"/>
          </p:cNvSpPr>
          <p:nvPr>
            <p:ph type="pic" sz="quarter" idx="25"/>
          </p:nvPr>
        </p:nvSpPr>
        <p:spPr>
          <a:xfrm>
            <a:off x="7286171" y="2278746"/>
            <a:ext cx="2450592" cy="2313432"/>
          </a:xfrm>
        </p:spPr>
        <p:txBody>
          <a:bodyPr/>
          <a:lstStyle/>
          <a:p>
            <a:endParaRPr lang="en-US"/>
          </a:p>
        </p:txBody>
      </p:sp>
      <p:sp>
        <p:nvSpPr>
          <p:cNvPr id="21" name="Picture Placeholder 7"/>
          <p:cNvSpPr>
            <a:spLocks noGrp="1"/>
          </p:cNvSpPr>
          <p:nvPr>
            <p:ph type="pic" sz="quarter" idx="26"/>
          </p:nvPr>
        </p:nvSpPr>
        <p:spPr>
          <a:xfrm>
            <a:off x="9735383" y="2278746"/>
            <a:ext cx="2450592" cy="2313432"/>
          </a:xfrm>
        </p:spPr>
        <p:txBody>
          <a:bodyPr/>
          <a:lstStyle/>
          <a:p>
            <a:endParaRPr lang="en-US"/>
          </a:p>
        </p:txBody>
      </p:sp>
      <p:sp>
        <p:nvSpPr>
          <p:cNvPr id="22" name="Picture Placeholder 7"/>
          <p:cNvSpPr>
            <a:spLocks noGrp="1"/>
          </p:cNvSpPr>
          <p:nvPr>
            <p:ph type="pic" sz="quarter" idx="27"/>
          </p:nvPr>
        </p:nvSpPr>
        <p:spPr>
          <a:xfrm>
            <a:off x="-29029" y="4582164"/>
            <a:ext cx="2450592" cy="2313432"/>
          </a:xfrm>
        </p:spPr>
        <p:txBody>
          <a:bodyPr/>
          <a:lstStyle/>
          <a:p>
            <a:endParaRPr lang="en-US"/>
          </a:p>
        </p:txBody>
      </p:sp>
      <p:sp>
        <p:nvSpPr>
          <p:cNvPr id="23" name="Picture Placeholder 7"/>
          <p:cNvSpPr>
            <a:spLocks noGrp="1"/>
          </p:cNvSpPr>
          <p:nvPr>
            <p:ph type="pic" sz="quarter" idx="28"/>
          </p:nvPr>
        </p:nvSpPr>
        <p:spPr>
          <a:xfrm>
            <a:off x="2423159" y="4582164"/>
            <a:ext cx="2450592" cy="2313432"/>
          </a:xfrm>
        </p:spPr>
        <p:txBody>
          <a:bodyPr/>
          <a:lstStyle/>
          <a:p>
            <a:endParaRPr lang="en-US"/>
          </a:p>
        </p:txBody>
      </p:sp>
      <p:sp>
        <p:nvSpPr>
          <p:cNvPr id="24" name="Picture Placeholder 7"/>
          <p:cNvSpPr>
            <a:spLocks noGrp="1"/>
          </p:cNvSpPr>
          <p:nvPr>
            <p:ph type="pic" sz="quarter" idx="29"/>
          </p:nvPr>
        </p:nvSpPr>
        <p:spPr>
          <a:xfrm>
            <a:off x="4848497" y="4582164"/>
            <a:ext cx="2450592" cy="2313432"/>
          </a:xfrm>
        </p:spPr>
        <p:txBody>
          <a:bodyPr/>
          <a:lstStyle/>
          <a:p>
            <a:endParaRPr lang="en-US"/>
          </a:p>
        </p:txBody>
      </p:sp>
      <p:sp>
        <p:nvSpPr>
          <p:cNvPr id="25" name="Picture Placeholder 7"/>
          <p:cNvSpPr>
            <a:spLocks noGrp="1"/>
          </p:cNvSpPr>
          <p:nvPr>
            <p:ph type="pic" sz="quarter" idx="30"/>
          </p:nvPr>
        </p:nvSpPr>
        <p:spPr>
          <a:xfrm>
            <a:off x="7286171" y="4582164"/>
            <a:ext cx="2450592" cy="2313432"/>
          </a:xfrm>
        </p:spPr>
        <p:txBody>
          <a:bodyPr/>
          <a:lstStyle/>
          <a:p>
            <a:endParaRPr lang="en-US"/>
          </a:p>
        </p:txBody>
      </p:sp>
      <p:sp>
        <p:nvSpPr>
          <p:cNvPr id="26" name="Picture Placeholder 7"/>
          <p:cNvSpPr>
            <a:spLocks noGrp="1"/>
          </p:cNvSpPr>
          <p:nvPr>
            <p:ph type="pic" sz="quarter" idx="31"/>
          </p:nvPr>
        </p:nvSpPr>
        <p:spPr>
          <a:xfrm>
            <a:off x="9735383" y="4582164"/>
            <a:ext cx="2450592" cy="2313432"/>
          </a:xfrm>
        </p:spPr>
        <p:txBody>
          <a:bodyPr/>
          <a:lstStyle/>
          <a:p>
            <a:endParaRPr lang="en-US"/>
          </a:p>
        </p:txBody>
      </p:sp>
      <p:sp>
        <p:nvSpPr>
          <p:cNvPr id="27" name="Picture Placeholder 7"/>
          <p:cNvSpPr>
            <a:spLocks noGrp="1"/>
          </p:cNvSpPr>
          <p:nvPr>
            <p:ph type="pic" sz="quarter" idx="32"/>
          </p:nvPr>
        </p:nvSpPr>
        <p:spPr>
          <a:xfrm>
            <a:off x="-29029" y="-10158"/>
            <a:ext cx="2450592" cy="2313432"/>
          </a:xfrm>
        </p:spPr>
        <p:txBody>
          <a:bodyPr/>
          <a:lstStyle/>
          <a:p>
            <a:endParaRPr lang="en-US"/>
          </a:p>
        </p:txBody>
      </p:sp>
      <p:sp>
        <p:nvSpPr>
          <p:cNvPr id="28" name="Picture Placeholder 7"/>
          <p:cNvSpPr>
            <a:spLocks noGrp="1"/>
          </p:cNvSpPr>
          <p:nvPr>
            <p:ph type="pic" sz="quarter" idx="33"/>
          </p:nvPr>
        </p:nvSpPr>
        <p:spPr>
          <a:xfrm>
            <a:off x="2423159" y="-10158"/>
            <a:ext cx="2450592" cy="2313432"/>
          </a:xfrm>
        </p:spPr>
        <p:txBody>
          <a:bodyPr/>
          <a:lstStyle/>
          <a:p>
            <a:endParaRPr lang="en-US"/>
          </a:p>
        </p:txBody>
      </p:sp>
      <p:sp>
        <p:nvSpPr>
          <p:cNvPr id="29" name="Picture Placeholder 7"/>
          <p:cNvSpPr>
            <a:spLocks noGrp="1"/>
          </p:cNvSpPr>
          <p:nvPr>
            <p:ph type="pic" sz="quarter" idx="34"/>
          </p:nvPr>
        </p:nvSpPr>
        <p:spPr>
          <a:xfrm>
            <a:off x="4848497" y="-10158"/>
            <a:ext cx="2450592" cy="2313432"/>
          </a:xfrm>
        </p:spPr>
        <p:txBody>
          <a:bodyPr/>
          <a:lstStyle/>
          <a:p>
            <a:endParaRPr lang="en-US"/>
          </a:p>
        </p:txBody>
      </p:sp>
      <p:sp>
        <p:nvSpPr>
          <p:cNvPr id="30" name="Picture Placeholder 7"/>
          <p:cNvSpPr>
            <a:spLocks noGrp="1"/>
          </p:cNvSpPr>
          <p:nvPr>
            <p:ph type="pic" sz="quarter" idx="35"/>
          </p:nvPr>
        </p:nvSpPr>
        <p:spPr>
          <a:xfrm>
            <a:off x="7286171" y="-10158"/>
            <a:ext cx="2450592" cy="2313432"/>
          </a:xfrm>
        </p:spPr>
        <p:txBody>
          <a:bodyPr/>
          <a:lstStyle/>
          <a:p>
            <a:endParaRPr lang="en-US"/>
          </a:p>
        </p:txBody>
      </p:sp>
      <p:sp>
        <p:nvSpPr>
          <p:cNvPr id="31" name="Picture Placeholder 7"/>
          <p:cNvSpPr>
            <a:spLocks noGrp="1"/>
          </p:cNvSpPr>
          <p:nvPr>
            <p:ph type="pic" sz="quarter" idx="36"/>
          </p:nvPr>
        </p:nvSpPr>
        <p:spPr>
          <a:xfrm>
            <a:off x="9735383" y="-10158"/>
            <a:ext cx="2450592" cy="2313432"/>
          </a:xfrm>
        </p:spPr>
        <p:txBody>
          <a:bodyPr/>
          <a:lstStyle/>
          <a:p>
            <a:endParaRPr lang="en-US"/>
          </a:p>
        </p:txBody>
      </p:sp>
    </p:spTree>
    <p:extLst>
      <p:ext uri="{BB962C8B-B14F-4D97-AF65-F5344CB8AC3E}">
        <p14:creationId xmlns:p14="http://schemas.microsoft.com/office/powerpoint/2010/main" val="29060281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2467933" y="3605451"/>
            <a:ext cx="1500998" cy="1500997"/>
          </a:xfrm>
        </p:spPr>
        <p:txBody>
          <a:bodyPr/>
          <a:lstStyle/>
          <a:p>
            <a:endParaRPr lang="en-US"/>
          </a:p>
        </p:txBody>
      </p:sp>
      <p:sp>
        <p:nvSpPr>
          <p:cNvPr id="15" name="Picture Placeholder 13"/>
          <p:cNvSpPr>
            <a:spLocks noGrp="1"/>
          </p:cNvSpPr>
          <p:nvPr>
            <p:ph type="pic" sz="quarter" idx="11"/>
          </p:nvPr>
        </p:nvSpPr>
        <p:spPr>
          <a:xfrm>
            <a:off x="4298832" y="3605450"/>
            <a:ext cx="1500998" cy="1500997"/>
          </a:xfrm>
        </p:spPr>
        <p:txBody>
          <a:bodyPr/>
          <a:lstStyle/>
          <a:p>
            <a:endParaRPr lang="en-US"/>
          </a:p>
        </p:txBody>
      </p:sp>
      <p:sp>
        <p:nvSpPr>
          <p:cNvPr id="16" name="Picture Placeholder 13"/>
          <p:cNvSpPr>
            <a:spLocks noGrp="1"/>
          </p:cNvSpPr>
          <p:nvPr>
            <p:ph type="pic" sz="quarter" idx="12"/>
          </p:nvPr>
        </p:nvSpPr>
        <p:spPr>
          <a:xfrm>
            <a:off x="6129731" y="3605449"/>
            <a:ext cx="1500998" cy="1500997"/>
          </a:xfrm>
        </p:spPr>
        <p:txBody>
          <a:bodyPr/>
          <a:lstStyle/>
          <a:p>
            <a:endParaRPr lang="en-US"/>
          </a:p>
        </p:txBody>
      </p:sp>
      <p:sp>
        <p:nvSpPr>
          <p:cNvPr id="17" name="Picture Placeholder 13"/>
          <p:cNvSpPr>
            <a:spLocks noGrp="1"/>
          </p:cNvSpPr>
          <p:nvPr>
            <p:ph type="pic" sz="quarter" idx="13"/>
          </p:nvPr>
        </p:nvSpPr>
        <p:spPr>
          <a:xfrm>
            <a:off x="7960630" y="3605448"/>
            <a:ext cx="1500998" cy="1500997"/>
          </a:xfrm>
        </p:spPr>
        <p:txBody>
          <a:bodyPr/>
          <a:lstStyle/>
          <a:p>
            <a:endParaRPr lang="en-US"/>
          </a:p>
        </p:txBody>
      </p:sp>
      <p:sp>
        <p:nvSpPr>
          <p:cNvPr id="18" name="Picture Placeholder 13"/>
          <p:cNvSpPr>
            <a:spLocks noGrp="1"/>
          </p:cNvSpPr>
          <p:nvPr>
            <p:ph type="pic" sz="quarter" idx="14"/>
          </p:nvPr>
        </p:nvSpPr>
        <p:spPr>
          <a:xfrm>
            <a:off x="2467933" y="1756523"/>
            <a:ext cx="1500998" cy="1500997"/>
          </a:xfrm>
        </p:spPr>
        <p:txBody>
          <a:bodyPr/>
          <a:lstStyle/>
          <a:p>
            <a:endParaRPr lang="en-US"/>
          </a:p>
        </p:txBody>
      </p:sp>
      <p:sp>
        <p:nvSpPr>
          <p:cNvPr id="19" name="Picture Placeholder 13"/>
          <p:cNvSpPr>
            <a:spLocks noGrp="1"/>
          </p:cNvSpPr>
          <p:nvPr>
            <p:ph type="pic" sz="quarter" idx="15"/>
          </p:nvPr>
        </p:nvSpPr>
        <p:spPr>
          <a:xfrm>
            <a:off x="4298832" y="1756522"/>
            <a:ext cx="1500998" cy="1500997"/>
          </a:xfrm>
        </p:spPr>
        <p:txBody>
          <a:bodyPr/>
          <a:lstStyle/>
          <a:p>
            <a:endParaRPr lang="en-US"/>
          </a:p>
        </p:txBody>
      </p:sp>
      <p:sp>
        <p:nvSpPr>
          <p:cNvPr id="20" name="Picture Placeholder 13"/>
          <p:cNvSpPr>
            <a:spLocks noGrp="1"/>
          </p:cNvSpPr>
          <p:nvPr>
            <p:ph type="pic" sz="quarter" idx="16"/>
          </p:nvPr>
        </p:nvSpPr>
        <p:spPr>
          <a:xfrm>
            <a:off x="6129731" y="1756521"/>
            <a:ext cx="1500998" cy="1500997"/>
          </a:xfrm>
        </p:spPr>
        <p:txBody>
          <a:bodyPr/>
          <a:lstStyle/>
          <a:p>
            <a:endParaRPr lang="en-US"/>
          </a:p>
        </p:txBody>
      </p:sp>
      <p:sp>
        <p:nvSpPr>
          <p:cNvPr id="21" name="Picture Placeholder 13"/>
          <p:cNvSpPr>
            <a:spLocks noGrp="1"/>
          </p:cNvSpPr>
          <p:nvPr>
            <p:ph type="pic" sz="quarter" idx="17"/>
          </p:nvPr>
        </p:nvSpPr>
        <p:spPr>
          <a:xfrm>
            <a:off x="7960630" y="1756520"/>
            <a:ext cx="1500998" cy="1500997"/>
          </a:xfrm>
        </p:spPr>
        <p:txBody>
          <a:bodyPr/>
          <a:lstStyle/>
          <a:p>
            <a:endParaRPr lang="en-US"/>
          </a:p>
        </p:txBody>
      </p:sp>
    </p:spTree>
    <p:extLst>
      <p:ext uri="{BB962C8B-B14F-4D97-AF65-F5344CB8AC3E}">
        <p14:creationId xmlns:p14="http://schemas.microsoft.com/office/powerpoint/2010/main" val="26931520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6" name="Picture Placeholder 13"/>
          <p:cNvSpPr>
            <a:spLocks noGrp="1"/>
          </p:cNvSpPr>
          <p:nvPr>
            <p:ph type="pic" sz="quarter" idx="14"/>
          </p:nvPr>
        </p:nvSpPr>
        <p:spPr>
          <a:xfrm>
            <a:off x="2433427" y="1472740"/>
            <a:ext cx="1500998" cy="1500997"/>
          </a:xfrm>
          <a:prstGeom prst="ellipse">
            <a:avLst/>
          </a:prstGeom>
        </p:spPr>
        <p:txBody>
          <a:bodyPr/>
          <a:lstStyle/>
          <a:p>
            <a:endParaRPr lang="en-US"/>
          </a:p>
        </p:txBody>
      </p:sp>
      <p:sp>
        <p:nvSpPr>
          <p:cNvPr id="7" name="Picture Placeholder 13"/>
          <p:cNvSpPr>
            <a:spLocks noGrp="1"/>
          </p:cNvSpPr>
          <p:nvPr>
            <p:ph type="pic" sz="quarter" idx="15"/>
          </p:nvPr>
        </p:nvSpPr>
        <p:spPr>
          <a:xfrm>
            <a:off x="4264326" y="1472739"/>
            <a:ext cx="1500998" cy="1500997"/>
          </a:xfrm>
          <a:prstGeom prst="ellipse">
            <a:avLst/>
          </a:prstGeom>
        </p:spPr>
        <p:txBody>
          <a:bodyPr/>
          <a:lstStyle/>
          <a:p>
            <a:endParaRPr lang="en-US"/>
          </a:p>
        </p:txBody>
      </p:sp>
      <p:sp>
        <p:nvSpPr>
          <p:cNvPr id="8" name="Picture Placeholder 13"/>
          <p:cNvSpPr>
            <a:spLocks noGrp="1"/>
          </p:cNvSpPr>
          <p:nvPr>
            <p:ph type="pic" sz="quarter" idx="16"/>
          </p:nvPr>
        </p:nvSpPr>
        <p:spPr>
          <a:xfrm>
            <a:off x="6095225" y="1472738"/>
            <a:ext cx="1500998" cy="1500997"/>
          </a:xfrm>
          <a:prstGeom prst="ellipse">
            <a:avLst/>
          </a:prstGeom>
        </p:spPr>
        <p:txBody>
          <a:bodyPr/>
          <a:lstStyle/>
          <a:p>
            <a:endParaRPr lang="en-US"/>
          </a:p>
        </p:txBody>
      </p:sp>
      <p:sp>
        <p:nvSpPr>
          <p:cNvPr id="9" name="Picture Placeholder 13"/>
          <p:cNvSpPr>
            <a:spLocks noGrp="1"/>
          </p:cNvSpPr>
          <p:nvPr>
            <p:ph type="pic" sz="quarter" idx="17"/>
          </p:nvPr>
        </p:nvSpPr>
        <p:spPr>
          <a:xfrm>
            <a:off x="7926124" y="1472737"/>
            <a:ext cx="1500998" cy="1500997"/>
          </a:xfrm>
          <a:prstGeom prst="ellipse">
            <a:avLst/>
          </a:prstGeom>
        </p:spPr>
        <p:txBody>
          <a:bodyPr/>
          <a:lstStyle/>
          <a:p>
            <a:endParaRPr lang="en-US"/>
          </a:p>
        </p:txBody>
      </p:sp>
      <p:sp>
        <p:nvSpPr>
          <p:cNvPr id="3" name="Picture Placeholder 2"/>
          <p:cNvSpPr>
            <a:spLocks noGrp="1"/>
          </p:cNvSpPr>
          <p:nvPr>
            <p:ph type="pic" sz="quarter" idx="18"/>
          </p:nvPr>
        </p:nvSpPr>
        <p:spPr>
          <a:xfrm>
            <a:off x="0" y="3720662"/>
            <a:ext cx="12192000" cy="3137338"/>
          </a:xfrm>
        </p:spPr>
        <p:txBody>
          <a:bodyPr/>
          <a:lstStyle/>
          <a:p>
            <a:endParaRPr lang="en-US"/>
          </a:p>
        </p:txBody>
      </p:sp>
    </p:spTree>
    <p:extLst>
      <p:ext uri="{BB962C8B-B14F-4D97-AF65-F5344CB8AC3E}">
        <p14:creationId xmlns:p14="http://schemas.microsoft.com/office/powerpoint/2010/main" val="31673201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Picture Placeholder 13"/>
          <p:cNvSpPr>
            <a:spLocks noGrp="1"/>
          </p:cNvSpPr>
          <p:nvPr>
            <p:ph type="pic" sz="quarter" idx="14"/>
          </p:nvPr>
        </p:nvSpPr>
        <p:spPr>
          <a:xfrm>
            <a:off x="2433427" y="2670923"/>
            <a:ext cx="1500998" cy="1500997"/>
          </a:xfrm>
          <a:prstGeom prst="ellipse">
            <a:avLst/>
          </a:prstGeom>
        </p:spPr>
        <p:txBody>
          <a:bodyPr/>
          <a:lstStyle/>
          <a:p>
            <a:endParaRPr lang="en-US"/>
          </a:p>
        </p:txBody>
      </p:sp>
      <p:sp>
        <p:nvSpPr>
          <p:cNvPr id="7" name="Picture Placeholder 13"/>
          <p:cNvSpPr>
            <a:spLocks noGrp="1"/>
          </p:cNvSpPr>
          <p:nvPr>
            <p:ph type="pic" sz="quarter" idx="15"/>
          </p:nvPr>
        </p:nvSpPr>
        <p:spPr>
          <a:xfrm>
            <a:off x="4264326" y="2670922"/>
            <a:ext cx="1500998" cy="1500997"/>
          </a:xfrm>
          <a:prstGeom prst="ellipse">
            <a:avLst/>
          </a:prstGeom>
        </p:spPr>
        <p:txBody>
          <a:bodyPr/>
          <a:lstStyle/>
          <a:p>
            <a:endParaRPr lang="en-US"/>
          </a:p>
        </p:txBody>
      </p:sp>
      <p:sp>
        <p:nvSpPr>
          <p:cNvPr id="8" name="Picture Placeholder 13"/>
          <p:cNvSpPr>
            <a:spLocks noGrp="1"/>
          </p:cNvSpPr>
          <p:nvPr>
            <p:ph type="pic" sz="quarter" idx="16"/>
          </p:nvPr>
        </p:nvSpPr>
        <p:spPr>
          <a:xfrm>
            <a:off x="6095225" y="2670921"/>
            <a:ext cx="1500998" cy="1500997"/>
          </a:xfrm>
          <a:prstGeom prst="ellipse">
            <a:avLst/>
          </a:prstGeom>
        </p:spPr>
        <p:txBody>
          <a:bodyPr/>
          <a:lstStyle/>
          <a:p>
            <a:endParaRPr lang="en-US"/>
          </a:p>
        </p:txBody>
      </p:sp>
      <p:sp>
        <p:nvSpPr>
          <p:cNvPr id="9" name="Picture Placeholder 13"/>
          <p:cNvSpPr>
            <a:spLocks noGrp="1"/>
          </p:cNvSpPr>
          <p:nvPr>
            <p:ph type="pic" sz="quarter" idx="17"/>
          </p:nvPr>
        </p:nvSpPr>
        <p:spPr>
          <a:xfrm>
            <a:off x="7926124" y="2670920"/>
            <a:ext cx="1500998" cy="1500997"/>
          </a:xfrm>
          <a:prstGeom prst="ellipse">
            <a:avLst/>
          </a:prstGeom>
        </p:spPr>
        <p:txBody>
          <a:bodyPr/>
          <a:lstStyle/>
          <a:p>
            <a:endParaRPr lang="en-US"/>
          </a:p>
        </p:txBody>
      </p:sp>
    </p:spTree>
    <p:extLst>
      <p:ext uri="{BB962C8B-B14F-4D97-AF65-F5344CB8AC3E}">
        <p14:creationId xmlns:p14="http://schemas.microsoft.com/office/powerpoint/2010/main" val="72838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_Pag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3047773"/>
            <a:ext cx="2975429" cy="2293483"/>
          </a:xfrm>
        </p:spPr>
        <p:txBody>
          <a:bodyPr/>
          <a:lstStyle/>
          <a:p>
            <a:endParaRPr lang="en-US"/>
          </a:p>
        </p:txBody>
      </p:sp>
      <p:sp>
        <p:nvSpPr>
          <p:cNvPr id="15" name="Picture Placeholder 2"/>
          <p:cNvSpPr>
            <a:spLocks noGrp="1"/>
          </p:cNvSpPr>
          <p:nvPr>
            <p:ph type="pic" sz="quarter" idx="11"/>
          </p:nvPr>
        </p:nvSpPr>
        <p:spPr>
          <a:xfrm>
            <a:off x="3106054" y="3047773"/>
            <a:ext cx="2960913" cy="2293483"/>
          </a:xfrm>
        </p:spPr>
        <p:txBody>
          <a:bodyPr/>
          <a:lstStyle/>
          <a:p>
            <a:endParaRPr lang="en-US"/>
          </a:p>
        </p:txBody>
      </p:sp>
      <p:sp>
        <p:nvSpPr>
          <p:cNvPr id="16" name="Picture Placeholder 2"/>
          <p:cNvSpPr>
            <a:spLocks noGrp="1"/>
          </p:cNvSpPr>
          <p:nvPr>
            <p:ph type="pic" sz="quarter" idx="12"/>
          </p:nvPr>
        </p:nvSpPr>
        <p:spPr>
          <a:xfrm>
            <a:off x="6154062" y="3047773"/>
            <a:ext cx="2960913" cy="2293483"/>
          </a:xfrm>
        </p:spPr>
        <p:txBody>
          <a:bodyPr/>
          <a:lstStyle/>
          <a:p>
            <a:endParaRPr lang="en-US" dirty="0"/>
          </a:p>
        </p:txBody>
      </p:sp>
      <p:sp>
        <p:nvSpPr>
          <p:cNvPr id="17" name="Picture Placeholder 2"/>
          <p:cNvSpPr>
            <a:spLocks noGrp="1"/>
          </p:cNvSpPr>
          <p:nvPr>
            <p:ph type="pic" sz="quarter" idx="13"/>
          </p:nvPr>
        </p:nvSpPr>
        <p:spPr>
          <a:xfrm>
            <a:off x="9231087" y="3047773"/>
            <a:ext cx="2960913" cy="2293483"/>
          </a:xfrm>
        </p:spPr>
        <p:txBody>
          <a:bodyPr/>
          <a:lstStyle/>
          <a:p>
            <a:endParaRPr lang="en-US"/>
          </a:p>
        </p:txBody>
      </p:sp>
    </p:spTree>
    <p:extLst>
      <p:ext uri="{BB962C8B-B14F-4D97-AF65-F5344CB8AC3E}">
        <p14:creationId xmlns:p14="http://schemas.microsoft.com/office/powerpoint/2010/main" val="31174842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6" name="Picture Placeholder 13"/>
          <p:cNvSpPr>
            <a:spLocks noGrp="1"/>
          </p:cNvSpPr>
          <p:nvPr>
            <p:ph type="pic" sz="quarter" idx="14"/>
          </p:nvPr>
        </p:nvSpPr>
        <p:spPr>
          <a:xfrm>
            <a:off x="2416175" y="2446636"/>
            <a:ext cx="1500998" cy="1500997"/>
          </a:xfrm>
          <a:prstGeom prst="flowChartAlternateProcess">
            <a:avLst/>
          </a:prstGeom>
        </p:spPr>
        <p:txBody>
          <a:bodyPr/>
          <a:lstStyle/>
          <a:p>
            <a:endParaRPr lang="en-US"/>
          </a:p>
        </p:txBody>
      </p:sp>
      <p:sp>
        <p:nvSpPr>
          <p:cNvPr id="7" name="Picture Placeholder 13"/>
          <p:cNvSpPr>
            <a:spLocks noGrp="1"/>
          </p:cNvSpPr>
          <p:nvPr>
            <p:ph type="pic" sz="quarter" idx="15"/>
          </p:nvPr>
        </p:nvSpPr>
        <p:spPr>
          <a:xfrm>
            <a:off x="4247074" y="2446635"/>
            <a:ext cx="1500998" cy="1500997"/>
          </a:xfrm>
          <a:prstGeom prst="flowChartAlternateProcess">
            <a:avLst/>
          </a:prstGeom>
        </p:spPr>
        <p:txBody>
          <a:bodyPr/>
          <a:lstStyle/>
          <a:p>
            <a:endParaRPr lang="en-US"/>
          </a:p>
        </p:txBody>
      </p:sp>
      <p:sp>
        <p:nvSpPr>
          <p:cNvPr id="8" name="Picture Placeholder 13"/>
          <p:cNvSpPr>
            <a:spLocks noGrp="1"/>
          </p:cNvSpPr>
          <p:nvPr>
            <p:ph type="pic" sz="quarter" idx="16"/>
          </p:nvPr>
        </p:nvSpPr>
        <p:spPr>
          <a:xfrm>
            <a:off x="6077973" y="2446634"/>
            <a:ext cx="1500998" cy="1500997"/>
          </a:xfrm>
          <a:prstGeom prst="flowChartAlternateProcess">
            <a:avLst/>
          </a:prstGeom>
        </p:spPr>
        <p:txBody>
          <a:bodyPr/>
          <a:lstStyle/>
          <a:p>
            <a:endParaRPr lang="en-US"/>
          </a:p>
        </p:txBody>
      </p:sp>
      <p:sp>
        <p:nvSpPr>
          <p:cNvPr id="9" name="Picture Placeholder 13"/>
          <p:cNvSpPr>
            <a:spLocks noGrp="1"/>
          </p:cNvSpPr>
          <p:nvPr>
            <p:ph type="pic" sz="quarter" idx="17"/>
          </p:nvPr>
        </p:nvSpPr>
        <p:spPr>
          <a:xfrm>
            <a:off x="7908872" y="2446633"/>
            <a:ext cx="1500998" cy="1500997"/>
          </a:xfrm>
          <a:prstGeom prst="flowChartAlternateProcess">
            <a:avLst/>
          </a:prstGeom>
        </p:spPr>
        <p:txBody>
          <a:bodyPr/>
          <a:lstStyle/>
          <a:p>
            <a:endParaRPr lang="en-US"/>
          </a:p>
        </p:txBody>
      </p:sp>
    </p:spTree>
    <p:extLst>
      <p:ext uri="{BB962C8B-B14F-4D97-AF65-F5344CB8AC3E}">
        <p14:creationId xmlns:p14="http://schemas.microsoft.com/office/powerpoint/2010/main" val="36334416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Picture Placeholder 13"/>
          <p:cNvSpPr>
            <a:spLocks noGrp="1"/>
          </p:cNvSpPr>
          <p:nvPr>
            <p:ph type="pic" sz="quarter" idx="14"/>
          </p:nvPr>
        </p:nvSpPr>
        <p:spPr>
          <a:xfrm>
            <a:off x="2485186" y="2446637"/>
            <a:ext cx="1500998" cy="1500997"/>
          </a:xfrm>
          <a:prstGeom prst="teardrop">
            <a:avLst/>
          </a:prstGeom>
        </p:spPr>
        <p:txBody>
          <a:bodyPr/>
          <a:lstStyle/>
          <a:p>
            <a:endParaRPr lang="en-US"/>
          </a:p>
        </p:txBody>
      </p:sp>
      <p:sp>
        <p:nvSpPr>
          <p:cNvPr id="7" name="Picture Placeholder 13"/>
          <p:cNvSpPr>
            <a:spLocks noGrp="1"/>
          </p:cNvSpPr>
          <p:nvPr>
            <p:ph type="pic" sz="quarter" idx="15"/>
          </p:nvPr>
        </p:nvSpPr>
        <p:spPr>
          <a:xfrm>
            <a:off x="4316085" y="2446636"/>
            <a:ext cx="1500998" cy="1500997"/>
          </a:xfrm>
          <a:prstGeom prst="teardrop">
            <a:avLst/>
          </a:prstGeom>
        </p:spPr>
        <p:txBody>
          <a:bodyPr/>
          <a:lstStyle/>
          <a:p>
            <a:endParaRPr lang="en-US"/>
          </a:p>
        </p:txBody>
      </p:sp>
      <p:sp>
        <p:nvSpPr>
          <p:cNvPr id="8" name="Picture Placeholder 13"/>
          <p:cNvSpPr>
            <a:spLocks noGrp="1"/>
          </p:cNvSpPr>
          <p:nvPr>
            <p:ph type="pic" sz="quarter" idx="16"/>
          </p:nvPr>
        </p:nvSpPr>
        <p:spPr>
          <a:xfrm>
            <a:off x="6146984" y="2446635"/>
            <a:ext cx="1500998" cy="1500997"/>
          </a:xfrm>
          <a:prstGeom prst="teardrop">
            <a:avLst/>
          </a:prstGeom>
        </p:spPr>
        <p:txBody>
          <a:bodyPr/>
          <a:lstStyle/>
          <a:p>
            <a:endParaRPr lang="en-US"/>
          </a:p>
        </p:txBody>
      </p:sp>
      <p:sp>
        <p:nvSpPr>
          <p:cNvPr id="9" name="Picture Placeholder 13"/>
          <p:cNvSpPr>
            <a:spLocks noGrp="1"/>
          </p:cNvSpPr>
          <p:nvPr>
            <p:ph type="pic" sz="quarter" idx="17"/>
          </p:nvPr>
        </p:nvSpPr>
        <p:spPr>
          <a:xfrm>
            <a:off x="7977883" y="2446634"/>
            <a:ext cx="1500998" cy="1500997"/>
          </a:xfrm>
          <a:prstGeom prst="teardrop">
            <a:avLst/>
          </a:prstGeom>
        </p:spPr>
        <p:txBody>
          <a:bodyPr/>
          <a:lstStyle/>
          <a:p>
            <a:endParaRPr lang="en-US"/>
          </a:p>
        </p:txBody>
      </p:sp>
    </p:spTree>
    <p:extLst>
      <p:ext uri="{BB962C8B-B14F-4D97-AF65-F5344CB8AC3E}">
        <p14:creationId xmlns:p14="http://schemas.microsoft.com/office/powerpoint/2010/main" val="226869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6" name="Picture Placeholder 13"/>
          <p:cNvSpPr>
            <a:spLocks noGrp="1"/>
          </p:cNvSpPr>
          <p:nvPr>
            <p:ph type="pic" sz="quarter" idx="14"/>
          </p:nvPr>
        </p:nvSpPr>
        <p:spPr>
          <a:xfrm>
            <a:off x="2571450" y="2567406"/>
            <a:ext cx="1500998" cy="1500997"/>
          </a:xfrm>
          <a:prstGeom prst="flowChartOffpageConnector">
            <a:avLst/>
          </a:prstGeom>
        </p:spPr>
        <p:txBody>
          <a:bodyPr/>
          <a:lstStyle/>
          <a:p>
            <a:endParaRPr lang="en-US"/>
          </a:p>
        </p:txBody>
      </p:sp>
      <p:sp>
        <p:nvSpPr>
          <p:cNvPr id="7" name="Picture Placeholder 13"/>
          <p:cNvSpPr>
            <a:spLocks noGrp="1"/>
          </p:cNvSpPr>
          <p:nvPr>
            <p:ph type="pic" sz="quarter" idx="15"/>
          </p:nvPr>
        </p:nvSpPr>
        <p:spPr>
          <a:xfrm>
            <a:off x="4402349" y="2567405"/>
            <a:ext cx="1500998" cy="1500997"/>
          </a:xfrm>
          <a:prstGeom prst="flowChartOffpageConnector">
            <a:avLst/>
          </a:prstGeom>
        </p:spPr>
        <p:txBody>
          <a:bodyPr/>
          <a:lstStyle/>
          <a:p>
            <a:endParaRPr lang="en-US"/>
          </a:p>
        </p:txBody>
      </p:sp>
      <p:sp>
        <p:nvSpPr>
          <p:cNvPr id="8" name="Picture Placeholder 13"/>
          <p:cNvSpPr>
            <a:spLocks noGrp="1"/>
          </p:cNvSpPr>
          <p:nvPr>
            <p:ph type="pic" sz="quarter" idx="16"/>
          </p:nvPr>
        </p:nvSpPr>
        <p:spPr>
          <a:xfrm>
            <a:off x="6233248" y="2567404"/>
            <a:ext cx="1500998" cy="1500997"/>
          </a:xfrm>
          <a:prstGeom prst="flowChartOffpageConnector">
            <a:avLst/>
          </a:prstGeom>
        </p:spPr>
        <p:txBody>
          <a:bodyPr/>
          <a:lstStyle/>
          <a:p>
            <a:endParaRPr lang="en-US"/>
          </a:p>
        </p:txBody>
      </p:sp>
      <p:sp>
        <p:nvSpPr>
          <p:cNvPr id="9" name="Picture Placeholder 13"/>
          <p:cNvSpPr>
            <a:spLocks noGrp="1"/>
          </p:cNvSpPr>
          <p:nvPr>
            <p:ph type="pic" sz="quarter" idx="17"/>
          </p:nvPr>
        </p:nvSpPr>
        <p:spPr>
          <a:xfrm>
            <a:off x="8064147" y="2567403"/>
            <a:ext cx="1500998" cy="1500997"/>
          </a:xfrm>
          <a:prstGeom prst="flowChartOffpageConnector">
            <a:avLst/>
          </a:prstGeom>
        </p:spPr>
        <p:txBody>
          <a:bodyPr/>
          <a:lstStyle/>
          <a:p>
            <a:endParaRPr lang="en-US"/>
          </a:p>
        </p:txBody>
      </p:sp>
    </p:spTree>
    <p:extLst>
      <p:ext uri="{BB962C8B-B14F-4D97-AF65-F5344CB8AC3E}">
        <p14:creationId xmlns:p14="http://schemas.microsoft.com/office/powerpoint/2010/main" val="1341498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rtofolio_0">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240CEC4-131A-46BD-8476-F2DA7A14BE27}" type="slidenum">
              <a:rPr lang="en-US" smtClean="0"/>
              <a:t>‹#›</a:t>
            </a:fld>
            <a:endParaRPr lang="en-US"/>
          </a:p>
        </p:txBody>
      </p:sp>
      <p:sp>
        <p:nvSpPr>
          <p:cNvPr id="6" name="Picture Placeholder 7"/>
          <p:cNvSpPr>
            <a:spLocks noGrp="1"/>
          </p:cNvSpPr>
          <p:nvPr>
            <p:ph type="pic" sz="quarter" idx="13"/>
          </p:nvPr>
        </p:nvSpPr>
        <p:spPr>
          <a:xfrm>
            <a:off x="0" y="1204278"/>
            <a:ext cx="2530475" cy="2361882"/>
          </a:xfrm>
        </p:spPr>
        <p:txBody>
          <a:bodyPr/>
          <a:lstStyle/>
          <a:p>
            <a:endParaRPr lang="en-US"/>
          </a:p>
        </p:txBody>
      </p:sp>
      <p:sp>
        <p:nvSpPr>
          <p:cNvPr id="7" name="Picture Placeholder 7"/>
          <p:cNvSpPr>
            <a:spLocks noGrp="1"/>
          </p:cNvSpPr>
          <p:nvPr>
            <p:ph type="pic" sz="quarter" idx="14"/>
          </p:nvPr>
        </p:nvSpPr>
        <p:spPr>
          <a:xfrm>
            <a:off x="2576195" y="1204278"/>
            <a:ext cx="2530475" cy="2361882"/>
          </a:xfrm>
        </p:spPr>
        <p:txBody>
          <a:bodyPr/>
          <a:lstStyle/>
          <a:p>
            <a:endParaRPr lang="en-US"/>
          </a:p>
        </p:txBody>
      </p:sp>
      <p:sp>
        <p:nvSpPr>
          <p:cNvPr id="8" name="Picture Placeholder 7"/>
          <p:cNvSpPr>
            <a:spLocks noGrp="1"/>
          </p:cNvSpPr>
          <p:nvPr>
            <p:ph type="pic" sz="quarter" idx="15"/>
          </p:nvPr>
        </p:nvSpPr>
        <p:spPr>
          <a:xfrm>
            <a:off x="5152388" y="1204278"/>
            <a:ext cx="2530475" cy="2361882"/>
          </a:xfrm>
        </p:spPr>
        <p:txBody>
          <a:bodyPr/>
          <a:lstStyle/>
          <a:p>
            <a:endParaRPr lang="en-US"/>
          </a:p>
        </p:txBody>
      </p:sp>
      <p:sp>
        <p:nvSpPr>
          <p:cNvPr id="9" name="Picture Placeholder 7"/>
          <p:cNvSpPr>
            <a:spLocks noGrp="1"/>
          </p:cNvSpPr>
          <p:nvPr>
            <p:ph type="pic" sz="quarter" idx="16"/>
          </p:nvPr>
        </p:nvSpPr>
        <p:spPr>
          <a:xfrm>
            <a:off x="0" y="3566160"/>
            <a:ext cx="2530475" cy="2361882"/>
          </a:xfrm>
        </p:spPr>
        <p:txBody>
          <a:bodyPr/>
          <a:lstStyle/>
          <a:p>
            <a:endParaRPr lang="en-US"/>
          </a:p>
        </p:txBody>
      </p:sp>
      <p:sp>
        <p:nvSpPr>
          <p:cNvPr id="10" name="Picture Placeholder 7"/>
          <p:cNvSpPr>
            <a:spLocks noGrp="1"/>
          </p:cNvSpPr>
          <p:nvPr>
            <p:ph type="pic" sz="quarter" idx="17"/>
          </p:nvPr>
        </p:nvSpPr>
        <p:spPr>
          <a:xfrm>
            <a:off x="2576194" y="3566160"/>
            <a:ext cx="2530475" cy="2361882"/>
          </a:xfrm>
        </p:spPr>
        <p:txBody>
          <a:bodyPr/>
          <a:lstStyle/>
          <a:p>
            <a:endParaRPr lang="en-US"/>
          </a:p>
        </p:txBody>
      </p:sp>
      <p:sp>
        <p:nvSpPr>
          <p:cNvPr id="11" name="Picture Placeholder 7"/>
          <p:cNvSpPr>
            <a:spLocks noGrp="1"/>
          </p:cNvSpPr>
          <p:nvPr>
            <p:ph type="pic" sz="quarter" idx="18"/>
          </p:nvPr>
        </p:nvSpPr>
        <p:spPr>
          <a:xfrm>
            <a:off x="5152388" y="3566160"/>
            <a:ext cx="2530475" cy="2361882"/>
          </a:xfrm>
        </p:spPr>
        <p:txBody>
          <a:bodyPr/>
          <a:lstStyle/>
          <a:p>
            <a:endParaRPr lang="en-US"/>
          </a:p>
        </p:txBody>
      </p:sp>
      <p:sp>
        <p:nvSpPr>
          <p:cNvPr id="12" name="Picture Placeholder 7"/>
          <p:cNvSpPr>
            <a:spLocks noGrp="1"/>
          </p:cNvSpPr>
          <p:nvPr>
            <p:ph type="pic" sz="quarter" idx="19"/>
          </p:nvPr>
        </p:nvSpPr>
        <p:spPr>
          <a:xfrm>
            <a:off x="7728582" y="1204278"/>
            <a:ext cx="2530475" cy="2361882"/>
          </a:xfrm>
        </p:spPr>
        <p:txBody>
          <a:bodyPr/>
          <a:lstStyle/>
          <a:p>
            <a:endParaRPr lang="en-US"/>
          </a:p>
        </p:txBody>
      </p:sp>
      <p:sp>
        <p:nvSpPr>
          <p:cNvPr id="13" name="Picture Placeholder 7"/>
          <p:cNvSpPr>
            <a:spLocks noGrp="1"/>
          </p:cNvSpPr>
          <p:nvPr>
            <p:ph type="pic" sz="quarter" idx="20"/>
          </p:nvPr>
        </p:nvSpPr>
        <p:spPr>
          <a:xfrm>
            <a:off x="10304775" y="1204278"/>
            <a:ext cx="2530475" cy="2361882"/>
          </a:xfrm>
        </p:spPr>
        <p:txBody>
          <a:bodyPr/>
          <a:lstStyle/>
          <a:p>
            <a:endParaRPr lang="en-US"/>
          </a:p>
        </p:txBody>
      </p:sp>
      <p:sp>
        <p:nvSpPr>
          <p:cNvPr id="14" name="Picture Placeholder 7"/>
          <p:cNvSpPr>
            <a:spLocks noGrp="1"/>
          </p:cNvSpPr>
          <p:nvPr>
            <p:ph type="pic" sz="quarter" idx="21"/>
          </p:nvPr>
        </p:nvSpPr>
        <p:spPr>
          <a:xfrm>
            <a:off x="7728581" y="3566160"/>
            <a:ext cx="2530475" cy="2361882"/>
          </a:xfrm>
        </p:spPr>
        <p:txBody>
          <a:bodyPr/>
          <a:lstStyle/>
          <a:p>
            <a:endParaRPr lang="en-US"/>
          </a:p>
        </p:txBody>
      </p:sp>
      <p:sp>
        <p:nvSpPr>
          <p:cNvPr id="15" name="Picture Placeholder 7"/>
          <p:cNvSpPr>
            <a:spLocks noGrp="1"/>
          </p:cNvSpPr>
          <p:nvPr>
            <p:ph type="pic" sz="quarter" idx="22"/>
          </p:nvPr>
        </p:nvSpPr>
        <p:spPr>
          <a:xfrm>
            <a:off x="10304775" y="3566160"/>
            <a:ext cx="2530475" cy="2361882"/>
          </a:xfrm>
        </p:spPr>
        <p:txBody>
          <a:bodyPr/>
          <a:lstStyle/>
          <a:p>
            <a:endParaRPr lang="en-US"/>
          </a:p>
        </p:txBody>
      </p:sp>
    </p:spTree>
    <p:extLst>
      <p:ext uri="{BB962C8B-B14F-4D97-AF65-F5344CB8AC3E}">
        <p14:creationId xmlns:p14="http://schemas.microsoft.com/office/powerpoint/2010/main" val="3598696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tofolio_1">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240CEC4-131A-46BD-8476-F2DA7A14BE27}" type="slidenum">
              <a:rPr lang="en-US" smtClean="0"/>
              <a:t>‹#›</a:t>
            </a:fld>
            <a:endParaRPr lang="en-US"/>
          </a:p>
        </p:txBody>
      </p:sp>
      <p:sp>
        <p:nvSpPr>
          <p:cNvPr id="8" name="Picture Placeholder 7"/>
          <p:cNvSpPr>
            <a:spLocks noGrp="1"/>
          </p:cNvSpPr>
          <p:nvPr>
            <p:ph type="pic" sz="quarter" idx="13"/>
          </p:nvPr>
        </p:nvSpPr>
        <p:spPr>
          <a:xfrm>
            <a:off x="1889125" y="808038"/>
            <a:ext cx="2530475" cy="2361882"/>
          </a:xfrm>
        </p:spPr>
        <p:txBody>
          <a:bodyPr/>
          <a:lstStyle/>
          <a:p>
            <a:endParaRPr lang="en-US"/>
          </a:p>
        </p:txBody>
      </p:sp>
      <p:sp>
        <p:nvSpPr>
          <p:cNvPr id="9" name="Picture Placeholder 7"/>
          <p:cNvSpPr>
            <a:spLocks noGrp="1"/>
          </p:cNvSpPr>
          <p:nvPr>
            <p:ph type="pic" sz="quarter" idx="14"/>
          </p:nvPr>
        </p:nvSpPr>
        <p:spPr>
          <a:xfrm>
            <a:off x="4906645" y="808038"/>
            <a:ext cx="2530475" cy="2361882"/>
          </a:xfrm>
        </p:spPr>
        <p:txBody>
          <a:bodyPr/>
          <a:lstStyle/>
          <a:p>
            <a:endParaRPr lang="en-US"/>
          </a:p>
        </p:txBody>
      </p:sp>
      <p:sp>
        <p:nvSpPr>
          <p:cNvPr id="10" name="Picture Placeholder 7"/>
          <p:cNvSpPr>
            <a:spLocks noGrp="1"/>
          </p:cNvSpPr>
          <p:nvPr>
            <p:ph type="pic" sz="quarter" idx="15"/>
          </p:nvPr>
        </p:nvSpPr>
        <p:spPr>
          <a:xfrm>
            <a:off x="7924165" y="808038"/>
            <a:ext cx="2530475" cy="2361882"/>
          </a:xfrm>
        </p:spPr>
        <p:txBody>
          <a:bodyPr/>
          <a:lstStyle/>
          <a:p>
            <a:endParaRPr lang="en-US"/>
          </a:p>
        </p:txBody>
      </p:sp>
      <p:sp>
        <p:nvSpPr>
          <p:cNvPr id="11" name="Picture Placeholder 7"/>
          <p:cNvSpPr>
            <a:spLocks noGrp="1"/>
          </p:cNvSpPr>
          <p:nvPr>
            <p:ph type="pic" sz="quarter" idx="16"/>
          </p:nvPr>
        </p:nvSpPr>
        <p:spPr>
          <a:xfrm>
            <a:off x="1889125" y="3582194"/>
            <a:ext cx="2530475" cy="2361882"/>
          </a:xfrm>
        </p:spPr>
        <p:txBody>
          <a:bodyPr/>
          <a:lstStyle/>
          <a:p>
            <a:endParaRPr lang="en-US"/>
          </a:p>
        </p:txBody>
      </p:sp>
      <p:sp>
        <p:nvSpPr>
          <p:cNvPr id="12" name="Picture Placeholder 7"/>
          <p:cNvSpPr>
            <a:spLocks noGrp="1"/>
          </p:cNvSpPr>
          <p:nvPr>
            <p:ph type="pic" sz="quarter" idx="17"/>
          </p:nvPr>
        </p:nvSpPr>
        <p:spPr>
          <a:xfrm>
            <a:off x="4906645" y="3582194"/>
            <a:ext cx="2530475" cy="2361882"/>
          </a:xfrm>
        </p:spPr>
        <p:txBody>
          <a:bodyPr/>
          <a:lstStyle/>
          <a:p>
            <a:endParaRPr lang="en-US"/>
          </a:p>
        </p:txBody>
      </p:sp>
      <p:sp>
        <p:nvSpPr>
          <p:cNvPr id="13" name="Picture Placeholder 7"/>
          <p:cNvSpPr>
            <a:spLocks noGrp="1"/>
          </p:cNvSpPr>
          <p:nvPr>
            <p:ph type="pic" sz="quarter" idx="18"/>
          </p:nvPr>
        </p:nvSpPr>
        <p:spPr>
          <a:xfrm>
            <a:off x="7924165" y="3582194"/>
            <a:ext cx="2530475" cy="2361882"/>
          </a:xfrm>
        </p:spPr>
        <p:txBody>
          <a:bodyPr/>
          <a:lstStyle/>
          <a:p>
            <a:endParaRPr lang="en-US"/>
          </a:p>
        </p:txBody>
      </p:sp>
    </p:spTree>
    <p:extLst>
      <p:ext uri="{BB962C8B-B14F-4D97-AF65-F5344CB8AC3E}">
        <p14:creationId xmlns:p14="http://schemas.microsoft.com/office/powerpoint/2010/main" val="1270119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Portofolio_1">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700880" y="2503023"/>
            <a:ext cx="1426464" cy="1335024"/>
          </a:xfrm>
        </p:spPr>
        <p:txBody>
          <a:bodyPr/>
          <a:lstStyle/>
          <a:p>
            <a:endParaRPr lang="en-US"/>
          </a:p>
        </p:txBody>
      </p:sp>
      <p:sp>
        <p:nvSpPr>
          <p:cNvPr id="9" name="Picture Placeholder 7"/>
          <p:cNvSpPr>
            <a:spLocks noGrp="1"/>
          </p:cNvSpPr>
          <p:nvPr>
            <p:ph type="pic" sz="quarter" idx="14"/>
          </p:nvPr>
        </p:nvSpPr>
        <p:spPr>
          <a:xfrm>
            <a:off x="2700880" y="744477"/>
            <a:ext cx="1426464" cy="1335024"/>
          </a:xfrm>
        </p:spPr>
        <p:txBody>
          <a:bodyPr/>
          <a:lstStyle/>
          <a:p>
            <a:endParaRPr lang="en-US"/>
          </a:p>
        </p:txBody>
      </p:sp>
      <p:sp>
        <p:nvSpPr>
          <p:cNvPr id="11" name="Picture Placeholder 7"/>
          <p:cNvSpPr>
            <a:spLocks noGrp="1"/>
          </p:cNvSpPr>
          <p:nvPr>
            <p:ph type="pic" sz="quarter" idx="16"/>
          </p:nvPr>
        </p:nvSpPr>
        <p:spPr>
          <a:xfrm>
            <a:off x="2700880" y="4261569"/>
            <a:ext cx="1426464" cy="1335024"/>
          </a:xfrm>
        </p:spPr>
        <p:txBody>
          <a:bodyPr/>
          <a:lstStyle/>
          <a:p>
            <a:endParaRPr lang="en-US"/>
          </a:p>
        </p:txBody>
      </p:sp>
      <p:sp>
        <p:nvSpPr>
          <p:cNvPr id="5" name="Picture Placeholder 7"/>
          <p:cNvSpPr>
            <a:spLocks noGrp="1"/>
          </p:cNvSpPr>
          <p:nvPr>
            <p:ph type="pic" sz="quarter" idx="17"/>
          </p:nvPr>
        </p:nvSpPr>
        <p:spPr>
          <a:xfrm>
            <a:off x="5976257" y="0"/>
            <a:ext cx="6215743" cy="6858000"/>
          </a:xfrm>
        </p:spPr>
        <p:txBody>
          <a:bodyPr/>
          <a:lstStyle/>
          <a:p>
            <a:endParaRPr lang="en-US"/>
          </a:p>
        </p:txBody>
      </p:sp>
    </p:spTree>
    <p:extLst>
      <p:ext uri="{BB962C8B-B14F-4D97-AF65-F5344CB8AC3E}">
        <p14:creationId xmlns:p14="http://schemas.microsoft.com/office/powerpoint/2010/main" val="1549202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ortofolio_1">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700880" y="2503023"/>
            <a:ext cx="1426464" cy="1335024"/>
          </a:xfrm>
        </p:spPr>
        <p:txBody>
          <a:bodyPr/>
          <a:lstStyle/>
          <a:p>
            <a:endParaRPr lang="en-US"/>
          </a:p>
        </p:txBody>
      </p:sp>
      <p:sp>
        <p:nvSpPr>
          <p:cNvPr id="9" name="Picture Placeholder 7"/>
          <p:cNvSpPr>
            <a:spLocks noGrp="1"/>
          </p:cNvSpPr>
          <p:nvPr>
            <p:ph type="pic" sz="quarter" idx="14"/>
          </p:nvPr>
        </p:nvSpPr>
        <p:spPr>
          <a:xfrm>
            <a:off x="2700880" y="744477"/>
            <a:ext cx="1426464" cy="1335024"/>
          </a:xfrm>
        </p:spPr>
        <p:txBody>
          <a:bodyPr/>
          <a:lstStyle/>
          <a:p>
            <a:endParaRPr lang="en-US"/>
          </a:p>
        </p:txBody>
      </p:sp>
      <p:sp>
        <p:nvSpPr>
          <p:cNvPr id="11" name="Picture Placeholder 7"/>
          <p:cNvSpPr>
            <a:spLocks noGrp="1"/>
          </p:cNvSpPr>
          <p:nvPr>
            <p:ph type="pic" sz="quarter" idx="16"/>
          </p:nvPr>
        </p:nvSpPr>
        <p:spPr>
          <a:xfrm>
            <a:off x="2700880" y="4261569"/>
            <a:ext cx="1426464" cy="1335024"/>
          </a:xfrm>
        </p:spPr>
        <p:txBody>
          <a:bodyPr/>
          <a:lstStyle/>
          <a:p>
            <a:endParaRPr lang="en-US"/>
          </a:p>
        </p:txBody>
      </p:sp>
    </p:spTree>
    <p:extLst>
      <p:ext uri="{BB962C8B-B14F-4D97-AF65-F5344CB8AC3E}">
        <p14:creationId xmlns:p14="http://schemas.microsoft.com/office/powerpoint/2010/main" val="2503107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Portofolio_1">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7774685" y="2525325"/>
            <a:ext cx="1426464" cy="1335024"/>
          </a:xfrm>
        </p:spPr>
        <p:txBody>
          <a:bodyPr/>
          <a:lstStyle/>
          <a:p>
            <a:endParaRPr lang="en-US"/>
          </a:p>
        </p:txBody>
      </p:sp>
      <p:sp>
        <p:nvSpPr>
          <p:cNvPr id="9" name="Picture Placeholder 7"/>
          <p:cNvSpPr>
            <a:spLocks noGrp="1"/>
          </p:cNvSpPr>
          <p:nvPr>
            <p:ph type="pic" sz="quarter" idx="14"/>
          </p:nvPr>
        </p:nvSpPr>
        <p:spPr>
          <a:xfrm>
            <a:off x="7774685" y="766779"/>
            <a:ext cx="1426464" cy="1335024"/>
          </a:xfrm>
        </p:spPr>
        <p:txBody>
          <a:bodyPr/>
          <a:lstStyle/>
          <a:p>
            <a:endParaRPr lang="en-US"/>
          </a:p>
        </p:txBody>
      </p:sp>
      <p:sp>
        <p:nvSpPr>
          <p:cNvPr id="11" name="Picture Placeholder 7"/>
          <p:cNvSpPr>
            <a:spLocks noGrp="1"/>
          </p:cNvSpPr>
          <p:nvPr>
            <p:ph type="pic" sz="quarter" idx="16"/>
          </p:nvPr>
        </p:nvSpPr>
        <p:spPr>
          <a:xfrm>
            <a:off x="7774685" y="4283871"/>
            <a:ext cx="1426464" cy="1335024"/>
          </a:xfrm>
        </p:spPr>
        <p:txBody>
          <a:bodyPr/>
          <a:lstStyle/>
          <a:p>
            <a:endParaRPr lang="en-US"/>
          </a:p>
        </p:txBody>
      </p:sp>
    </p:spTree>
    <p:extLst>
      <p:ext uri="{BB962C8B-B14F-4D97-AF65-F5344CB8AC3E}">
        <p14:creationId xmlns:p14="http://schemas.microsoft.com/office/powerpoint/2010/main" val="3841638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rfotolio_2">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240CEC4-131A-46BD-8476-F2DA7A14BE27}" type="slidenum">
              <a:rPr lang="en-US" smtClean="0"/>
              <a:t>‹#›</a:t>
            </a:fld>
            <a:endParaRPr lang="en-US"/>
          </a:p>
        </p:txBody>
      </p:sp>
      <p:sp>
        <p:nvSpPr>
          <p:cNvPr id="7" name="Picture Placeholder 7"/>
          <p:cNvSpPr>
            <a:spLocks noGrp="1"/>
          </p:cNvSpPr>
          <p:nvPr>
            <p:ph type="pic" sz="quarter" idx="13"/>
          </p:nvPr>
        </p:nvSpPr>
        <p:spPr>
          <a:xfrm>
            <a:off x="1706245" y="2072958"/>
            <a:ext cx="2530475" cy="2361882"/>
          </a:xfrm>
        </p:spPr>
        <p:txBody>
          <a:bodyPr/>
          <a:lstStyle/>
          <a:p>
            <a:endParaRPr lang="en-US"/>
          </a:p>
        </p:txBody>
      </p:sp>
      <p:sp>
        <p:nvSpPr>
          <p:cNvPr id="8" name="Picture Placeholder 7"/>
          <p:cNvSpPr>
            <a:spLocks noGrp="1"/>
          </p:cNvSpPr>
          <p:nvPr>
            <p:ph type="pic" sz="quarter" idx="14"/>
          </p:nvPr>
        </p:nvSpPr>
        <p:spPr>
          <a:xfrm>
            <a:off x="4723765" y="2072958"/>
            <a:ext cx="2530475" cy="2361882"/>
          </a:xfrm>
        </p:spPr>
        <p:txBody>
          <a:bodyPr/>
          <a:lstStyle/>
          <a:p>
            <a:endParaRPr lang="en-US"/>
          </a:p>
        </p:txBody>
      </p:sp>
      <p:sp>
        <p:nvSpPr>
          <p:cNvPr id="9" name="Picture Placeholder 7"/>
          <p:cNvSpPr>
            <a:spLocks noGrp="1"/>
          </p:cNvSpPr>
          <p:nvPr>
            <p:ph type="pic" sz="quarter" idx="15"/>
          </p:nvPr>
        </p:nvSpPr>
        <p:spPr>
          <a:xfrm>
            <a:off x="7741285" y="2072958"/>
            <a:ext cx="2530475" cy="2361882"/>
          </a:xfrm>
        </p:spPr>
        <p:txBody>
          <a:bodyPr/>
          <a:lstStyle/>
          <a:p>
            <a:endParaRPr lang="en-US"/>
          </a:p>
        </p:txBody>
      </p:sp>
    </p:spTree>
    <p:extLst>
      <p:ext uri="{BB962C8B-B14F-4D97-AF65-F5344CB8AC3E}">
        <p14:creationId xmlns:p14="http://schemas.microsoft.com/office/powerpoint/2010/main" val="308383782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4B2075-31AA-451E-92F3-ADF37C25D71A}" type="datetimeFigureOut">
              <a:rPr lang="en-US" smtClean="0"/>
              <a:t>2/25/2020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40CEC4-131A-46BD-8476-F2DA7A14BE27}" type="slidenum">
              <a:rPr lang="en-US" smtClean="0"/>
              <a:t>‹#›</a:t>
            </a:fld>
            <a:endParaRPr lang="en-US"/>
          </a:p>
        </p:txBody>
      </p:sp>
    </p:spTree>
    <p:extLst>
      <p:ext uri="{BB962C8B-B14F-4D97-AF65-F5344CB8AC3E}">
        <p14:creationId xmlns:p14="http://schemas.microsoft.com/office/powerpoint/2010/main" val="119595356"/>
      </p:ext>
    </p:extLst>
  </p:cSld>
  <p:clrMap bg1="lt1" tx1="dk1" bg2="lt2" tx2="dk2" accent1="accent1" accent2="accent2" accent3="accent3" accent4="accent4" accent5="accent5" accent6="accent6" hlink="hlink" folHlink="folHlink"/>
  <p:sldLayoutIdLst>
    <p:sldLayoutId id="2147483683" r:id="rId1"/>
    <p:sldLayoutId id="2147483682" r:id="rId2"/>
    <p:sldLayoutId id="2147483655" r:id="rId3"/>
    <p:sldLayoutId id="2147483654" r:id="rId4"/>
    <p:sldLayoutId id="2147483649" r:id="rId5"/>
    <p:sldLayoutId id="2147483678" r:id="rId6"/>
    <p:sldLayoutId id="2147483675" r:id="rId7"/>
    <p:sldLayoutId id="2147483676" r:id="rId8"/>
    <p:sldLayoutId id="2147483650" r:id="rId9"/>
    <p:sldLayoutId id="2147483651" r:id="rId10"/>
    <p:sldLayoutId id="2147483652" r:id="rId11"/>
    <p:sldLayoutId id="2147483653" r:id="rId12"/>
    <p:sldLayoutId id="2147483656" r:id="rId13"/>
    <p:sldLayoutId id="2147483657" r:id="rId14"/>
    <p:sldLayoutId id="2147483658" r:id="rId15"/>
    <p:sldLayoutId id="2147483659" r:id="rId16"/>
    <p:sldLayoutId id="2147483661" r:id="rId17"/>
    <p:sldLayoutId id="2147483679" r:id="rId18"/>
    <p:sldLayoutId id="2147483662" r:id="rId19"/>
    <p:sldLayoutId id="2147483674" r:id="rId20"/>
    <p:sldLayoutId id="2147483664" r:id="rId21"/>
    <p:sldLayoutId id="2147483663" r:id="rId22"/>
    <p:sldLayoutId id="2147483684" r:id="rId23"/>
    <p:sldLayoutId id="2147483665" r:id="rId24"/>
    <p:sldLayoutId id="2147483666" r:id="rId25"/>
    <p:sldLayoutId id="2147483667" r:id="rId26"/>
    <p:sldLayoutId id="2147483669" r:id="rId27"/>
    <p:sldLayoutId id="2147483677" r:id="rId28"/>
    <p:sldLayoutId id="2147483670" r:id="rId29"/>
    <p:sldLayoutId id="2147483671" r:id="rId30"/>
    <p:sldLayoutId id="2147483672" r:id="rId31"/>
    <p:sldLayoutId id="2147483673" r:id="rId32"/>
  </p:sldLayoutIdLst>
  <p:txStyles>
    <p:titleStyle>
      <a:lvl1pPr algn="l" defTabSz="914400" rtl="0" eaLnBrk="1" latinLnBrk="0" hangingPunct="1">
        <a:lnSpc>
          <a:spcPct val="90000"/>
        </a:lnSpc>
        <a:spcBef>
          <a:spcPct val="0"/>
        </a:spcBef>
        <a:buNone/>
        <a:defRPr sz="4400" kern="1200">
          <a:solidFill>
            <a:schemeClr val="tx1"/>
          </a:solidFill>
          <a:latin typeface="Franklin Gothic Book" panose="020B05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3" Type="http://schemas.openxmlformats.org/officeDocument/2006/relationships/hyperlink" Target="http://highscalability.com/blog/2016/8/15/how-paypal-scaled-to-billions-of-transactions-daily-using-ju.html" TargetMode="External"/><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88A492-A9F8-47C7-9CB8-3BE822FF6445}"/>
              </a:ext>
            </a:extLst>
          </p:cNvPr>
          <p:cNvSpPr/>
          <p:nvPr/>
        </p:nvSpPr>
        <p:spPr>
          <a:xfrm>
            <a:off x="9785350" y="5975350"/>
            <a:ext cx="228600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FBDF663B-209E-450D-B78A-A7F174D9C92F}"/>
              </a:ext>
            </a:extLst>
          </p:cNvPr>
          <p:cNvGrpSpPr/>
          <p:nvPr/>
        </p:nvGrpSpPr>
        <p:grpSpPr>
          <a:xfrm rot="5400000" flipV="1">
            <a:off x="-1558322" y="1044493"/>
            <a:ext cx="2414195" cy="325209"/>
            <a:chOff x="6275620" y="2157984"/>
            <a:chExt cx="4063196" cy="547341"/>
          </a:xfrm>
        </p:grpSpPr>
        <p:sp>
          <p:nvSpPr>
            <p:cNvPr id="10" name="Oval 9">
              <a:extLst>
                <a:ext uri="{FF2B5EF4-FFF2-40B4-BE49-F238E27FC236}">
                  <a16:creationId xmlns:a16="http://schemas.microsoft.com/office/drawing/2014/main" id="{859CC13A-BE17-4CA8-8750-D02B297B6AA1}"/>
                </a:ext>
              </a:extLst>
            </p:cNvPr>
            <p:cNvSpPr/>
            <p:nvPr/>
          </p:nvSpPr>
          <p:spPr>
            <a:xfrm>
              <a:off x="9802368" y="2157984"/>
              <a:ext cx="536448" cy="536448"/>
            </a:xfrm>
            <a:prstGeom prst="ellipse">
              <a:avLst/>
            </a:pr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B006C83-D00C-44BA-A0F7-F4A8F11F0D1D}"/>
                </a:ext>
              </a:extLst>
            </p:cNvPr>
            <p:cNvSpPr/>
            <p:nvPr/>
          </p:nvSpPr>
          <p:spPr>
            <a:xfrm>
              <a:off x="9218580" y="2157984"/>
              <a:ext cx="536448" cy="536448"/>
            </a:xfrm>
            <a:prstGeom prst="ellipse">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6DED162-48B6-4DB7-95F3-05C088AE3282}"/>
                </a:ext>
              </a:extLst>
            </p:cNvPr>
            <p:cNvSpPr/>
            <p:nvPr/>
          </p:nvSpPr>
          <p:spPr>
            <a:xfrm>
              <a:off x="8634792" y="2157984"/>
              <a:ext cx="536448" cy="536448"/>
            </a:xfrm>
            <a:prstGeom prst="ellips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5B79E2D5-FA47-41A4-84A5-035036732AB1}"/>
                </a:ext>
              </a:extLst>
            </p:cNvPr>
            <p:cNvSpPr/>
            <p:nvPr/>
          </p:nvSpPr>
          <p:spPr>
            <a:xfrm>
              <a:off x="8045090" y="2157984"/>
              <a:ext cx="536448" cy="536448"/>
            </a:xfrm>
            <a:prstGeom prst="ellipse">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C333238-F98E-4585-9996-66C96DCE3A18}"/>
                </a:ext>
              </a:extLst>
            </p:cNvPr>
            <p:cNvSpPr/>
            <p:nvPr/>
          </p:nvSpPr>
          <p:spPr>
            <a:xfrm>
              <a:off x="7455388" y="2157984"/>
              <a:ext cx="536448" cy="536448"/>
            </a:xfrm>
            <a:prstGeom prst="ellipse">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F553D08-D347-4AAA-99CA-2475CEBB84AA}"/>
                </a:ext>
              </a:extLst>
            </p:cNvPr>
            <p:cNvSpPr/>
            <p:nvPr/>
          </p:nvSpPr>
          <p:spPr>
            <a:xfrm>
              <a:off x="6871600" y="2157984"/>
              <a:ext cx="536448" cy="536448"/>
            </a:xfrm>
            <a:prstGeom prst="ellipse">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A9D03A7-33EA-4CB3-B637-F98C7C2D612B}"/>
                </a:ext>
              </a:extLst>
            </p:cNvPr>
            <p:cNvSpPr/>
            <p:nvPr/>
          </p:nvSpPr>
          <p:spPr>
            <a:xfrm>
              <a:off x="6275620" y="2168877"/>
              <a:ext cx="536448" cy="536448"/>
            </a:xfrm>
            <a:prstGeom prst="ellipse">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Box 16">
            <a:extLst>
              <a:ext uri="{FF2B5EF4-FFF2-40B4-BE49-F238E27FC236}">
                <a16:creationId xmlns:a16="http://schemas.microsoft.com/office/drawing/2014/main" id="{28410758-0988-40F5-914E-0FD40C892AB7}"/>
              </a:ext>
            </a:extLst>
          </p:cNvPr>
          <p:cNvSpPr txBox="1"/>
          <p:nvPr/>
        </p:nvSpPr>
        <p:spPr>
          <a:xfrm>
            <a:off x="-1358932" y="-212722"/>
            <a:ext cx="845103" cy="830997"/>
          </a:xfrm>
          <a:prstGeom prst="rect">
            <a:avLst/>
          </a:prstGeom>
          <a:noFill/>
        </p:spPr>
        <p:txBody>
          <a:bodyPr wrap="none" rtlCol="0">
            <a:spAutoFit/>
          </a:bodyPr>
          <a:lstStyle/>
          <a:p>
            <a:r>
              <a:rPr lang="en-US" sz="4800" spc="-150" dirty="0">
                <a:solidFill>
                  <a:schemeClr val="tx1">
                    <a:lumMod val="65000"/>
                    <a:lumOff val="35000"/>
                  </a:schemeClr>
                </a:solidFill>
                <a:latin typeface="+mj-lt"/>
                <a:ea typeface="Adobe Gothic Std B" panose="020B0800000000000000" pitchFamily="34" charset="-128"/>
              </a:rPr>
              <a:t>X</a:t>
            </a:r>
            <a:r>
              <a:rPr lang="en-US" sz="4800" spc="-150" dirty="0">
                <a:solidFill>
                  <a:schemeClr val="bg1">
                    <a:lumMod val="85000"/>
                  </a:schemeClr>
                </a:solidFill>
                <a:latin typeface="+mj-lt"/>
                <a:ea typeface="Adobe Gothic Std B" panose="020B0800000000000000" pitchFamily="34" charset="-128"/>
              </a:rPr>
              <a:t>X</a:t>
            </a:r>
          </a:p>
        </p:txBody>
      </p:sp>
      <p:pic>
        <p:nvPicPr>
          <p:cNvPr id="6" name="Picture 5">
            <a:extLst>
              <a:ext uri="{FF2B5EF4-FFF2-40B4-BE49-F238E27FC236}">
                <a16:creationId xmlns:a16="http://schemas.microsoft.com/office/drawing/2014/main" id="{349118C6-708C-4195-B990-0CEF56653C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9637" y="1370088"/>
            <a:ext cx="8852725" cy="3559727"/>
          </a:xfrm>
          <a:prstGeom prst="rect">
            <a:avLst/>
          </a:prstGeom>
        </p:spPr>
      </p:pic>
      <p:sp>
        <p:nvSpPr>
          <p:cNvPr id="18" name="TextBox 17">
            <a:extLst>
              <a:ext uri="{FF2B5EF4-FFF2-40B4-BE49-F238E27FC236}">
                <a16:creationId xmlns:a16="http://schemas.microsoft.com/office/drawing/2014/main" id="{5B3B6266-BC86-4424-A167-DABF91E8ABC2}"/>
              </a:ext>
            </a:extLst>
          </p:cNvPr>
          <p:cNvSpPr txBox="1"/>
          <p:nvPr/>
        </p:nvSpPr>
        <p:spPr>
          <a:xfrm>
            <a:off x="0" y="4934445"/>
            <a:ext cx="12192000" cy="646331"/>
          </a:xfrm>
          <a:prstGeom prst="rect">
            <a:avLst/>
          </a:prstGeom>
          <a:noFill/>
        </p:spPr>
        <p:txBody>
          <a:bodyPr wrap="square" rtlCol="0">
            <a:spAutoFit/>
          </a:bodyPr>
          <a:lstStyle/>
          <a:p>
            <a:pPr algn="ctr"/>
            <a:r>
              <a:rPr lang="en-US" sz="3600" cap="all" spc="-150" dirty="0">
                <a:solidFill>
                  <a:schemeClr val="accent1"/>
                </a:solidFill>
                <a:latin typeface="+mj-lt"/>
                <a:ea typeface="Adobe Gothic Std B" panose="020B0800000000000000" pitchFamily="34" charset="-128"/>
                <a:cs typeface="Times New Roman" panose="02020603050405020304" pitchFamily="18" charset="0"/>
              </a:rPr>
              <a:t>Stream Processing with Actors</a:t>
            </a:r>
            <a:endParaRPr lang="en-US" sz="3600" cap="all" spc="-150" dirty="0">
              <a:solidFill>
                <a:schemeClr val="bg1">
                  <a:lumMod val="50000"/>
                </a:schemeClr>
              </a:solidFill>
              <a:latin typeface="+mj-lt"/>
              <a:ea typeface="Adobe Gothic Std B" panose="020B0800000000000000" pitchFamily="34" charset="-128"/>
              <a:cs typeface="Times New Roman" panose="02020603050405020304" pitchFamily="18" charset="0"/>
            </a:endParaRPr>
          </a:p>
        </p:txBody>
      </p:sp>
      <p:sp>
        <p:nvSpPr>
          <p:cNvPr id="19" name="TextBox 18">
            <a:extLst>
              <a:ext uri="{FF2B5EF4-FFF2-40B4-BE49-F238E27FC236}">
                <a16:creationId xmlns:a16="http://schemas.microsoft.com/office/drawing/2014/main" id="{4DB8630B-0CCA-41A3-9E83-6A4C1C55E166}"/>
              </a:ext>
            </a:extLst>
          </p:cNvPr>
          <p:cNvSpPr txBox="1"/>
          <p:nvPr/>
        </p:nvSpPr>
        <p:spPr>
          <a:xfrm>
            <a:off x="0" y="5975350"/>
            <a:ext cx="12192000" cy="646331"/>
          </a:xfrm>
          <a:prstGeom prst="rect">
            <a:avLst/>
          </a:prstGeom>
          <a:noFill/>
        </p:spPr>
        <p:txBody>
          <a:bodyPr wrap="square" rtlCol="0">
            <a:spAutoFit/>
          </a:bodyPr>
          <a:lstStyle/>
          <a:p>
            <a:pPr algn="ctr"/>
            <a:r>
              <a:rPr lang="en-US" sz="3600" cap="all" spc="-150" dirty="0">
                <a:solidFill>
                  <a:srgbClr val="4A73A2"/>
                </a:solidFill>
                <a:latin typeface="+mj-lt"/>
                <a:ea typeface="Adobe Gothic Std B" panose="020B0800000000000000" pitchFamily="34" charset="-128"/>
                <a:cs typeface="Times New Roman" panose="02020603050405020304" pitchFamily="18" charset="0"/>
              </a:rPr>
              <a:t>Amanda Kabak, CTO/Principal Architect</a:t>
            </a:r>
          </a:p>
        </p:txBody>
      </p:sp>
    </p:spTree>
    <p:extLst>
      <p:ext uri="{BB962C8B-B14F-4D97-AF65-F5344CB8AC3E}">
        <p14:creationId xmlns:p14="http://schemas.microsoft.com/office/powerpoint/2010/main" val="2271739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61646FA-6608-4A01-AB66-BB16AE5465A0}"/>
              </a:ext>
            </a:extLst>
          </p:cNvPr>
          <p:cNvSpPr/>
          <p:nvPr/>
        </p:nvSpPr>
        <p:spPr>
          <a:xfrm>
            <a:off x="1" y="0"/>
            <a:ext cx="12192000" cy="680900"/>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9E9219B8-B9B4-4674-ACF9-9592030CF513}"/>
              </a:ext>
            </a:extLst>
          </p:cNvPr>
          <p:cNvSpPr txBox="1"/>
          <p:nvPr/>
        </p:nvSpPr>
        <p:spPr>
          <a:xfrm>
            <a:off x="41557" y="21310"/>
            <a:ext cx="12191999" cy="646331"/>
          </a:xfrm>
          <a:prstGeom prst="rect">
            <a:avLst/>
          </a:prstGeom>
          <a:noFill/>
        </p:spPr>
        <p:txBody>
          <a:bodyPr wrap="square" rtlCol="0">
            <a:spAutoFit/>
          </a:bodyPr>
          <a:lstStyle/>
          <a:p>
            <a:r>
              <a:rPr lang="en-US" sz="3600" cap="all" spc="-150" dirty="0">
                <a:solidFill>
                  <a:schemeClr val="accent1"/>
                </a:solidFill>
                <a:latin typeface="+mj-lt"/>
                <a:ea typeface="Adobe Gothic Std B" panose="020B0800000000000000" pitchFamily="34" charset="-128"/>
                <a:cs typeface="Times New Roman" panose="02020603050405020304" pitchFamily="18" charset="0"/>
              </a:rPr>
              <a:t>The Actor Model</a:t>
            </a:r>
            <a:endParaRPr lang="en-US" sz="3600" cap="all" spc="-150" dirty="0">
              <a:solidFill>
                <a:schemeClr val="bg1">
                  <a:lumMod val="85000"/>
                </a:schemeClr>
              </a:solidFill>
              <a:latin typeface="+mj-lt"/>
              <a:ea typeface="Adobe Gothic Std B" panose="020B0800000000000000" pitchFamily="34" charset="-128"/>
            </a:endParaRPr>
          </a:p>
        </p:txBody>
      </p:sp>
      <p:sp>
        <p:nvSpPr>
          <p:cNvPr id="68" name="Shape 2220">
            <a:extLst>
              <a:ext uri="{FF2B5EF4-FFF2-40B4-BE49-F238E27FC236}">
                <a16:creationId xmlns:a16="http://schemas.microsoft.com/office/drawing/2014/main" id="{8CFD5595-3828-4A94-B93F-9436437E06D7}"/>
              </a:ext>
            </a:extLst>
          </p:cNvPr>
          <p:cNvSpPr/>
          <p:nvPr/>
        </p:nvSpPr>
        <p:spPr>
          <a:xfrm>
            <a:off x="11683612" y="5932593"/>
            <a:ext cx="282982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4" name="Shape 2220">
            <a:extLst>
              <a:ext uri="{FF2B5EF4-FFF2-40B4-BE49-F238E27FC236}">
                <a16:creationId xmlns:a16="http://schemas.microsoft.com/office/drawing/2014/main" id="{31C1DB49-A8D9-42D6-BC25-14932B7AFFFB}"/>
              </a:ext>
            </a:extLst>
          </p:cNvPr>
          <p:cNvSpPr/>
          <p:nvPr/>
        </p:nvSpPr>
        <p:spPr>
          <a:xfrm>
            <a:off x="3168479" y="736654"/>
            <a:ext cx="2716694"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6" name="Shape 2220">
            <a:extLst>
              <a:ext uri="{FF2B5EF4-FFF2-40B4-BE49-F238E27FC236}">
                <a16:creationId xmlns:a16="http://schemas.microsoft.com/office/drawing/2014/main" id="{A24DBF60-67B8-4B1C-953D-0CD9E5A74953}"/>
              </a:ext>
            </a:extLst>
          </p:cNvPr>
          <p:cNvSpPr/>
          <p:nvPr/>
        </p:nvSpPr>
        <p:spPr>
          <a:xfrm>
            <a:off x="8715842" y="890542"/>
            <a:ext cx="3346885"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1" name="Shape 2220">
            <a:extLst>
              <a:ext uri="{FF2B5EF4-FFF2-40B4-BE49-F238E27FC236}">
                <a16:creationId xmlns:a16="http://schemas.microsoft.com/office/drawing/2014/main" id="{CD1784BD-3D95-4B73-8F4A-8E3CC7A2491F}"/>
              </a:ext>
            </a:extLst>
          </p:cNvPr>
          <p:cNvSpPr/>
          <p:nvPr/>
        </p:nvSpPr>
        <p:spPr>
          <a:xfrm>
            <a:off x="7194286" y="1032406"/>
            <a:ext cx="437824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7" name="TextBox 26">
            <a:extLst>
              <a:ext uri="{FF2B5EF4-FFF2-40B4-BE49-F238E27FC236}">
                <a16:creationId xmlns:a16="http://schemas.microsoft.com/office/drawing/2014/main" id="{CA362A37-C7A4-4411-B9C9-711994A1EE1C}"/>
              </a:ext>
            </a:extLst>
          </p:cNvPr>
          <p:cNvSpPr txBox="1"/>
          <p:nvPr/>
        </p:nvSpPr>
        <p:spPr>
          <a:xfrm>
            <a:off x="136245" y="813007"/>
            <a:ext cx="11894255" cy="646331"/>
          </a:xfrm>
          <a:prstGeom prst="rect">
            <a:avLst/>
          </a:prstGeom>
          <a:noFill/>
        </p:spPr>
        <p:txBody>
          <a:bodyPr wrap="square" rtlCol="0">
            <a:spAutoFit/>
          </a:bodyPr>
          <a:lstStyle/>
          <a:p>
            <a:r>
              <a:rPr lang="en-US" sz="3600" cap="all" spc="-150" dirty="0">
                <a:solidFill>
                  <a:srgbClr val="595959"/>
                </a:solidFill>
                <a:latin typeface="+mj-lt"/>
                <a:ea typeface="Adobe Gothic Std B" panose="020B0800000000000000" pitchFamily="34" charset="-128"/>
              </a:rPr>
              <a:t>Benefits of the Actor Model</a:t>
            </a:r>
          </a:p>
        </p:txBody>
      </p:sp>
      <p:sp>
        <p:nvSpPr>
          <p:cNvPr id="13" name="object 197">
            <a:extLst>
              <a:ext uri="{FF2B5EF4-FFF2-40B4-BE49-F238E27FC236}">
                <a16:creationId xmlns:a16="http://schemas.microsoft.com/office/drawing/2014/main" id="{7EA89F41-5932-4148-9FA2-5F4978EE1F9A}"/>
              </a:ext>
            </a:extLst>
          </p:cNvPr>
          <p:cNvSpPr txBox="1"/>
          <p:nvPr/>
        </p:nvSpPr>
        <p:spPr>
          <a:xfrm>
            <a:off x="433673" y="1843252"/>
            <a:ext cx="6380486" cy="2793072"/>
          </a:xfrm>
          <a:prstGeom prst="rect">
            <a:avLst/>
          </a:prstGeom>
        </p:spPr>
        <p:txBody>
          <a:bodyPr vert="horz" wrap="square" lIns="0" tIns="38100" rIns="0" bIns="0" rtlCol="0">
            <a:spAutoFit/>
          </a:bodyPr>
          <a:lstStyle/>
          <a:p>
            <a:pPr marL="12700">
              <a:spcBef>
                <a:spcPts val="300"/>
              </a:spcBef>
            </a:pPr>
            <a:r>
              <a:rPr lang="en-US" sz="2400" b="1" dirty="0">
                <a:solidFill>
                  <a:srgbClr val="1CADE4"/>
                </a:solidFill>
                <a:cs typeface="Franklin Gothic Book"/>
              </a:rPr>
              <a:t>Actors help solve the problem of concurrency.</a:t>
            </a:r>
          </a:p>
          <a:p>
            <a:pPr marL="12700">
              <a:spcBef>
                <a:spcPts val="300"/>
              </a:spcBef>
            </a:pPr>
            <a:endParaRPr lang="en-US" sz="2000" dirty="0">
              <a:cs typeface="Franklin Gothic Book"/>
            </a:endParaRPr>
          </a:p>
          <a:p>
            <a:pPr marL="12700">
              <a:spcBef>
                <a:spcPts val="300"/>
              </a:spcBef>
            </a:pPr>
            <a:r>
              <a:rPr lang="en-US" sz="2400" dirty="0">
                <a:cs typeface="Franklin Gothic Book"/>
              </a:rPr>
              <a:t>The combination of:</a:t>
            </a:r>
          </a:p>
          <a:p>
            <a:pPr marL="355600" indent="-342900">
              <a:spcBef>
                <a:spcPts val="300"/>
              </a:spcBef>
              <a:buFont typeface="Wingdings" panose="05000000000000000000" pitchFamily="2" charset="2"/>
              <a:buChar char="Ø"/>
            </a:pPr>
            <a:r>
              <a:rPr lang="en-US" sz="2400" dirty="0">
                <a:cs typeface="Franklin Gothic Book"/>
              </a:rPr>
              <a:t>Single-</a:t>
            </a:r>
            <a:r>
              <a:rPr lang="en-US" sz="2400" dirty="0" err="1">
                <a:cs typeface="Franklin Gothic Book"/>
              </a:rPr>
              <a:t>threadedness</a:t>
            </a:r>
            <a:endParaRPr lang="en-US" sz="2400" dirty="0">
              <a:cs typeface="Franklin Gothic Book"/>
            </a:endParaRPr>
          </a:p>
          <a:p>
            <a:pPr marL="355600" indent="-342900">
              <a:spcBef>
                <a:spcPts val="300"/>
              </a:spcBef>
              <a:buFont typeface="Wingdings" panose="05000000000000000000" pitchFamily="2" charset="2"/>
              <a:buChar char="Ø"/>
            </a:pPr>
            <a:r>
              <a:rPr lang="en-US" sz="2400" dirty="0">
                <a:cs typeface="Franklin Gothic Book"/>
              </a:rPr>
              <a:t>Process and memory isolation</a:t>
            </a:r>
          </a:p>
          <a:p>
            <a:pPr marL="355600" indent="-342900">
              <a:spcBef>
                <a:spcPts val="300"/>
              </a:spcBef>
              <a:buFont typeface="Wingdings" panose="05000000000000000000" pitchFamily="2" charset="2"/>
              <a:buChar char="Ø"/>
            </a:pPr>
            <a:r>
              <a:rPr lang="en-US" sz="2400" dirty="0">
                <a:cs typeface="Franklin Gothic Book"/>
              </a:rPr>
              <a:t>Location transparency</a:t>
            </a:r>
          </a:p>
          <a:p>
            <a:pPr marL="355600" indent="-342900">
              <a:spcBef>
                <a:spcPts val="300"/>
              </a:spcBef>
              <a:buFont typeface="Wingdings" panose="05000000000000000000" pitchFamily="2" charset="2"/>
              <a:buChar char="Ø"/>
            </a:pPr>
            <a:endParaRPr lang="en-US" sz="2400" dirty="0">
              <a:cs typeface="Franklin Gothic Book"/>
            </a:endParaRPr>
          </a:p>
        </p:txBody>
      </p:sp>
      <p:sp>
        <p:nvSpPr>
          <p:cNvPr id="2" name="Rectangle 1">
            <a:extLst>
              <a:ext uri="{FF2B5EF4-FFF2-40B4-BE49-F238E27FC236}">
                <a16:creationId xmlns:a16="http://schemas.microsoft.com/office/drawing/2014/main" id="{FDBE1DDE-34D3-496B-991A-5A497AFFAA22}"/>
              </a:ext>
            </a:extLst>
          </p:cNvPr>
          <p:cNvSpPr/>
          <p:nvPr/>
        </p:nvSpPr>
        <p:spPr>
          <a:xfrm>
            <a:off x="433673" y="5363356"/>
            <a:ext cx="9785959" cy="954107"/>
          </a:xfrm>
          <a:prstGeom prst="rect">
            <a:avLst/>
          </a:prstGeom>
        </p:spPr>
        <p:txBody>
          <a:bodyPr wrap="square">
            <a:spAutoFit/>
          </a:bodyPr>
          <a:lstStyle/>
          <a:p>
            <a:pPr marL="12700">
              <a:spcBef>
                <a:spcPts val="300"/>
              </a:spcBef>
            </a:pPr>
            <a:r>
              <a:rPr lang="en-US" sz="2800" dirty="0">
                <a:hlinkClick r:id="rId3"/>
              </a:rPr>
              <a:t>http://highscalability.com/blog/2016/8/15/how-paypal-scaled-to-billions-of-transactions-daily-using-ju.html</a:t>
            </a:r>
            <a:endParaRPr lang="en-US" sz="2800" dirty="0">
              <a:cs typeface="Franklin Gothic Book"/>
            </a:endParaRPr>
          </a:p>
        </p:txBody>
      </p:sp>
      <p:sp>
        <p:nvSpPr>
          <p:cNvPr id="3" name="Rectangle 2">
            <a:extLst>
              <a:ext uri="{FF2B5EF4-FFF2-40B4-BE49-F238E27FC236}">
                <a16:creationId xmlns:a16="http://schemas.microsoft.com/office/drawing/2014/main" id="{CA069D7E-7DF6-4FDA-9A06-740EAE7914C6}"/>
              </a:ext>
            </a:extLst>
          </p:cNvPr>
          <p:cNvSpPr/>
          <p:nvPr/>
        </p:nvSpPr>
        <p:spPr>
          <a:xfrm>
            <a:off x="5326652" y="2599288"/>
            <a:ext cx="6096000" cy="1685077"/>
          </a:xfrm>
          <a:prstGeom prst="rect">
            <a:avLst/>
          </a:prstGeom>
        </p:spPr>
        <p:txBody>
          <a:bodyPr>
            <a:spAutoFit/>
          </a:bodyPr>
          <a:lstStyle/>
          <a:p>
            <a:pPr marL="12700">
              <a:spcBef>
                <a:spcPts val="300"/>
              </a:spcBef>
            </a:pPr>
            <a:r>
              <a:rPr lang="en-US" sz="2400" dirty="0">
                <a:cs typeface="Franklin Gothic Book"/>
              </a:rPr>
              <a:t>Results in:</a:t>
            </a:r>
          </a:p>
          <a:p>
            <a:pPr marL="355600" indent="-342900">
              <a:spcBef>
                <a:spcPts val="300"/>
              </a:spcBef>
              <a:buFont typeface="Wingdings" panose="05000000000000000000" pitchFamily="2" charset="2"/>
              <a:buChar char="Ø"/>
            </a:pPr>
            <a:r>
              <a:rPr lang="en-US" sz="2400" dirty="0">
                <a:cs typeface="Franklin Gothic Book"/>
              </a:rPr>
              <a:t>High processing density</a:t>
            </a:r>
          </a:p>
          <a:p>
            <a:pPr marL="355600" indent="-342900">
              <a:spcBef>
                <a:spcPts val="300"/>
              </a:spcBef>
              <a:buFont typeface="Wingdings" panose="05000000000000000000" pitchFamily="2" charset="2"/>
              <a:buChar char="Ø"/>
            </a:pPr>
            <a:r>
              <a:rPr lang="en-US" sz="2400" dirty="0">
                <a:cs typeface="Franklin Gothic Book"/>
              </a:rPr>
              <a:t>Testability</a:t>
            </a:r>
          </a:p>
          <a:p>
            <a:pPr marL="355600" indent="-342900">
              <a:spcBef>
                <a:spcPts val="300"/>
              </a:spcBef>
              <a:buFont typeface="Wingdings" panose="05000000000000000000" pitchFamily="2" charset="2"/>
              <a:buChar char="Ø"/>
            </a:pPr>
            <a:r>
              <a:rPr lang="en-US" sz="2400" dirty="0">
                <a:cs typeface="Franklin Gothic Book"/>
              </a:rPr>
              <a:t>Deterministic results</a:t>
            </a:r>
            <a:endParaRPr lang="en-US" sz="2000" dirty="0">
              <a:cs typeface="Franklin Gothic Book"/>
            </a:endParaRPr>
          </a:p>
        </p:txBody>
      </p:sp>
    </p:spTree>
    <p:extLst>
      <p:ext uri="{BB962C8B-B14F-4D97-AF65-F5344CB8AC3E}">
        <p14:creationId xmlns:p14="http://schemas.microsoft.com/office/powerpoint/2010/main" val="1522817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61646FA-6608-4A01-AB66-BB16AE5465A0}"/>
              </a:ext>
            </a:extLst>
          </p:cNvPr>
          <p:cNvSpPr/>
          <p:nvPr/>
        </p:nvSpPr>
        <p:spPr>
          <a:xfrm>
            <a:off x="1" y="0"/>
            <a:ext cx="12192000" cy="680900"/>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9E9219B8-B9B4-4674-ACF9-9592030CF513}"/>
              </a:ext>
            </a:extLst>
          </p:cNvPr>
          <p:cNvSpPr txBox="1"/>
          <p:nvPr/>
        </p:nvSpPr>
        <p:spPr>
          <a:xfrm>
            <a:off x="41557" y="21310"/>
            <a:ext cx="12191999" cy="646331"/>
          </a:xfrm>
          <a:prstGeom prst="rect">
            <a:avLst/>
          </a:prstGeom>
          <a:noFill/>
        </p:spPr>
        <p:txBody>
          <a:bodyPr wrap="square" rtlCol="0">
            <a:spAutoFit/>
          </a:bodyPr>
          <a:lstStyle/>
          <a:p>
            <a:r>
              <a:rPr lang="en-US" sz="3600" cap="all" spc="-150" dirty="0">
                <a:solidFill>
                  <a:schemeClr val="accent1"/>
                </a:solidFill>
                <a:latin typeface="+mj-lt"/>
                <a:ea typeface="Adobe Gothic Std B" panose="020B0800000000000000" pitchFamily="34" charset="-128"/>
                <a:cs typeface="Times New Roman" panose="02020603050405020304" pitchFamily="18" charset="0"/>
              </a:rPr>
              <a:t>The Actor Model</a:t>
            </a:r>
            <a:endParaRPr lang="en-US" sz="3600" cap="all" spc="-150" dirty="0">
              <a:solidFill>
                <a:schemeClr val="bg1">
                  <a:lumMod val="85000"/>
                </a:schemeClr>
              </a:solidFill>
              <a:latin typeface="+mj-lt"/>
              <a:ea typeface="Adobe Gothic Std B" panose="020B0800000000000000" pitchFamily="34" charset="-128"/>
            </a:endParaRPr>
          </a:p>
        </p:txBody>
      </p:sp>
      <p:sp>
        <p:nvSpPr>
          <p:cNvPr id="68" name="Shape 2220">
            <a:extLst>
              <a:ext uri="{FF2B5EF4-FFF2-40B4-BE49-F238E27FC236}">
                <a16:creationId xmlns:a16="http://schemas.microsoft.com/office/drawing/2014/main" id="{8CFD5595-3828-4A94-B93F-9436437E06D7}"/>
              </a:ext>
            </a:extLst>
          </p:cNvPr>
          <p:cNvSpPr/>
          <p:nvPr/>
        </p:nvSpPr>
        <p:spPr>
          <a:xfrm>
            <a:off x="11683612" y="5932593"/>
            <a:ext cx="282982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4" name="Shape 2220">
            <a:extLst>
              <a:ext uri="{FF2B5EF4-FFF2-40B4-BE49-F238E27FC236}">
                <a16:creationId xmlns:a16="http://schemas.microsoft.com/office/drawing/2014/main" id="{31C1DB49-A8D9-42D6-BC25-14932B7AFFFB}"/>
              </a:ext>
            </a:extLst>
          </p:cNvPr>
          <p:cNvSpPr/>
          <p:nvPr/>
        </p:nvSpPr>
        <p:spPr>
          <a:xfrm>
            <a:off x="3168479" y="736654"/>
            <a:ext cx="2716694"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6" name="Shape 2220">
            <a:extLst>
              <a:ext uri="{FF2B5EF4-FFF2-40B4-BE49-F238E27FC236}">
                <a16:creationId xmlns:a16="http://schemas.microsoft.com/office/drawing/2014/main" id="{A24DBF60-67B8-4B1C-953D-0CD9E5A74953}"/>
              </a:ext>
            </a:extLst>
          </p:cNvPr>
          <p:cNvSpPr/>
          <p:nvPr/>
        </p:nvSpPr>
        <p:spPr>
          <a:xfrm>
            <a:off x="8715842" y="890542"/>
            <a:ext cx="3346885"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1" name="Shape 2220">
            <a:extLst>
              <a:ext uri="{FF2B5EF4-FFF2-40B4-BE49-F238E27FC236}">
                <a16:creationId xmlns:a16="http://schemas.microsoft.com/office/drawing/2014/main" id="{CD1784BD-3D95-4B73-8F4A-8E3CC7A2491F}"/>
              </a:ext>
            </a:extLst>
          </p:cNvPr>
          <p:cNvSpPr/>
          <p:nvPr/>
        </p:nvSpPr>
        <p:spPr>
          <a:xfrm>
            <a:off x="7194286" y="1032406"/>
            <a:ext cx="437824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7" name="TextBox 26">
            <a:extLst>
              <a:ext uri="{FF2B5EF4-FFF2-40B4-BE49-F238E27FC236}">
                <a16:creationId xmlns:a16="http://schemas.microsoft.com/office/drawing/2014/main" id="{CA362A37-C7A4-4411-B9C9-711994A1EE1C}"/>
              </a:ext>
            </a:extLst>
          </p:cNvPr>
          <p:cNvSpPr txBox="1"/>
          <p:nvPr/>
        </p:nvSpPr>
        <p:spPr>
          <a:xfrm>
            <a:off x="136245" y="813007"/>
            <a:ext cx="11894255" cy="646331"/>
          </a:xfrm>
          <a:prstGeom prst="rect">
            <a:avLst/>
          </a:prstGeom>
          <a:noFill/>
        </p:spPr>
        <p:txBody>
          <a:bodyPr wrap="square" rtlCol="0">
            <a:spAutoFit/>
          </a:bodyPr>
          <a:lstStyle/>
          <a:p>
            <a:r>
              <a:rPr lang="en-US" sz="3600" cap="all" spc="-150" dirty="0">
                <a:solidFill>
                  <a:srgbClr val="595959"/>
                </a:solidFill>
                <a:latin typeface="+mj-lt"/>
                <a:ea typeface="Adobe Gothic Std B" panose="020B0800000000000000" pitchFamily="34" charset="-128"/>
              </a:rPr>
              <a:t>Actor Frameworks</a:t>
            </a:r>
          </a:p>
        </p:txBody>
      </p:sp>
      <p:sp>
        <p:nvSpPr>
          <p:cNvPr id="13" name="object 197">
            <a:extLst>
              <a:ext uri="{FF2B5EF4-FFF2-40B4-BE49-F238E27FC236}">
                <a16:creationId xmlns:a16="http://schemas.microsoft.com/office/drawing/2014/main" id="{7EA89F41-5932-4148-9FA2-5F4978EE1F9A}"/>
              </a:ext>
            </a:extLst>
          </p:cNvPr>
          <p:cNvSpPr txBox="1"/>
          <p:nvPr/>
        </p:nvSpPr>
        <p:spPr>
          <a:xfrm>
            <a:off x="433673" y="1843252"/>
            <a:ext cx="10753440" cy="4324261"/>
          </a:xfrm>
          <a:prstGeom prst="rect">
            <a:avLst/>
          </a:prstGeom>
        </p:spPr>
        <p:txBody>
          <a:bodyPr vert="horz" wrap="square" lIns="0" tIns="38100" rIns="0" bIns="0" rtlCol="0">
            <a:spAutoFit/>
          </a:bodyPr>
          <a:lstStyle/>
          <a:p>
            <a:pPr marL="12700">
              <a:spcBef>
                <a:spcPts val="300"/>
              </a:spcBef>
            </a:pPr>
            <a:r>
              <a:rPr lang="en-US" sz="2400" b="1" dirty="0">
                <a:solidFill>
                  <a:srgbClr val="1CADE4"/>
                </a:solidFill>
                <a:cs typeface="Franklin Gothic Book"/>
              </a:rPr>
              <a:t>There are many actor frameworks out there and some differences among them.</a:t>
            </a:r>
          </a:p>
          <a:p>
            <a:pPr marL="12700">
              <a:spcBef>
                <a:spcPts val="300"/>
              </a:spcBef>
            </a:pPr>
            <a:endParaRPr lang="en-US" sz="2000" dirty="0">
              <a:cs typeface="Franklin Gothic Book"/>
            </a:endParaRPr>
          </a:p>
          <a:p>
            <a:pPr marL="12700">
              <a:spcBef>
                <a:spcPts val="300"/>
              </a:spcBef>
            </a:pPr>
            <a:r>
              <a:rPr lang="en-US" sz="2400" dirty="0">
                <a:cs typeface="Franklin Gothic Book"/>
              </a:rPr>
              <a:t>For example:</a:t>
            </a:r>
          </a:p>
          <a:p>
            <a:pPr marL="355600" indent="-342900">
              <a:spcBef>
                <a:spcPts val="300"/>
              </a:spcBef>
              <a:buFont typeface="Wingdings" panose="05000000000000000000" pitchFamily="2" charset="2"/>
              <a:buChar char="Ø"/>
            </a:pPr>
            <a:r>
              <a:rPr lang="en-US" sz="2400" dirty="0">
                <a:cs typeface="Franklin Gothic Book"/>
              </a:rPr>
              <a:t>Message vs interface-based communication</a:t>
            </a:r>
          </a:p>
          <a:p>
            <a:pPr marL="355600" indent="-342900">
              <a:spcBef>
                <a:spcPts val="300"/>
              </a:spcBef>
              <a:buFont typeface="Wingdings" panose="05000000000000000000" pitchFamily="2" charset="2"/>
              <a:buChar char="Ø"/>
            </a:pPr>
            <a:r>
              <a:rPr lang="en-US" sz="2400" dirty="0">
                <a:cs typeface="Franklin Gothic Book"/>
              </a:rPr>
              <a:t>Base language implementation vs libraries</a:t>
            </a:r>
          </a:p>
          <a:p>
            <a:pPr marL="355600" indent="-342900">
              <a:spcBef>
                <a:spcPts val="300"/>
              </a:spcBef>
              <a:buFont typeface="Wingdings" panose="05000000000000000000" pitchFamily="2" charset="2"/>
              <a:buChar char="Ø"/>
            </a:pPr>
            <a:r>
              <a:rPr lang="en-US" sz="2400" dirty="0">
                <a:cs typeface="Franklin Gothic Book"/>
              </a:rPr>
              <a:t>Reentrancy allowed vs not allowed</a:t>
            </a:r>
          </a:p>
          <a:p>
            <a:pPr marL="355600" indent="-342900">
              <a:spcBef>
                <a:spcPts val="300"/>
              </a:spcBef>
              <a:buFont typeface="Wingdings" panose="05000000000000000000" pitchFamily="2" charset="2"/>
              <a:buChar char="Ø"/>
            </a:pPr>
            <a:endParaRPr lang="en-US" sz="2000" dirty="0">
              <a:cs typeface="Franklin Gothic Book"/>
            </a:endParaRPr>
          </a:p>
          <a:p>
            <a:pPr marL="355600" indent="-342900">
              <a:spcBef>
                <a:spcPts val="300"/>
              </a:spcBef>
              <a:buFont typeface="Wingdings" panose="05000000000000000000" pitchFamily="2" charset="2"/>
              <a:buChar char="Ø"/>
            </a:pPr>
            <a:endParaRPr lang="en-US" sz="2000" dirty="0">
              <a:cs typeface="Franklin Gothic Book"/>
            </a:endParaRPr>
          </a:p>
          <a:p>
            <a:pPr marL="355600" indent="-342900">
              <a:spcBef>
                <a:spcPts val="300"/>
              </a:spcBef>
              <a:buFont typeface="Wingdings" panose="05000000000000000000" pitchFamily="2" charset="2"/>
              <a:buChar char="Ø"/>
            </a:pPr>
            <a:endParaRPr lang="en-US" sz="2000" dirty="0">
              <a:cs typeface="Franklin Gothic Book"/>
            </a:endParaRPr>
          </a:p>
          <a:p>
            <a:pPr marL="12700">
              <a:spcBef>
                <a:spcPts val="300"/>
              </a:spcBef>
            </a:pPr>
            <a:r>
              <a:rPr lang="en-US" sz="2800" b="1" dirty="0">
                <a:solidFill>
                  <a:srgbClr val="42BA97"/>
                </a:solidFill>
                <a:cs typeface="Franklin Gothic Book"/>
              </a:rPr>
              <a:t>Implementation details aside, most mature actor frameworks operate in similar ways and follow the same rules.</a:t>
            </a:r>
          </a:p>
        </p:txBody>
      </p:sp>
    </p:spTree>
    <p:extLst>
      <p:ext uri="{BB962C8B-B14F-4D97-AF65-F5344CB8AC3E}">
        <p14:creationId xmlns:p14="http://schemas.microsoft.com/office/powerpoint/2010/main" val="2563774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61646FA-6608-4A01-AB66-BB16AE5465A0}"/>
              </a:ext>
            </a:extLst>
          </p:cNvPr>
          <p:cNvSpPr/>
          <p:nvPr/>
        </p:nvSpPr>
        <p:spPr>
          <a:xfrm>
            <a:off x="1" y="0"/>
            <a:ext cx="12192000" cy="680900"/>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9E9219B8-B9B4-4674-ACF9-9592030CF513}"/>
              </a:ext>
            </a:extLst>
          </p:cNvPr>
          <p:cNvSpPr txBox="1"/>
          <p:nvPr/>
        </p:nvSpPr>
        <p:spPr>
          <a:xfrm>
            <a:off x="41557" y="21310"/>
            <a:ext cx="12191999" cy="646331"/>
          </a:xfrm>
          <a:prstGeom prst="rect">
            <a:avLst/>
          </a:prstGeom>
          <a:noFill/>
        </p:spPr>
        <p:txBody>
          <a:bodyPr wrap="square" rtlCol="0">
            <a:spAutoFit/>
          </a:bodyPr>
          <a:lstStyle/>
          <a:p>
            <a:r>
              <a:rPr lang="en-US" sz="3600" cap="all" spc="-150" dirty="0">
                <a:solidFill>
                  <a:schemeClr val="accent1"/>
                </a:solidFill>
                <a:latin typeface="+mj-lt"/>
                <a:ea typeface="Adobe Gothic Std B" panose="020B0800000000000000" pitchFamily="34" charset="-128"/>
                <a:cs typeface="Times New Roman" panose="02020603050405020304" pitchFamily="18" charset="0"/>
              </a:rPr>
              <a:t>The Actor Model</a:t>
            </a:r>
            <a:endParaRPr lang="en-US" sz="3600" cap="all" spc="-150" dirty="0">
              <a:solidFill>
                <a:schemeClr val="bg1">
                  <a:lumMod val="85000"/>
                </a:schemeClr>
              </a:solidFill>
              <a:latin typeface="+mj-lt"/>
              <a:ea typeface="Adobe Gothic Std B" panose="020B0800000000000000" pitchFamily="34" charset="-128"/>
            </a:endParaRPr>
          </a:p>
        </p:txBody>
      </p:sp>
      <p:sp>
        <p:nvSpPr>
          <p:cNvPr id="68" name="Shape 2220">
            <a:extLst>
              <a:ext uri="{FF2B5EF4-FFF2-40B4-BE49-F238E27FC236}">
                <a16:creationId xmlns:a16="http://schemas.microsoft.com/office/drawing/2014/main" id="{8CFD5595-3828-4A94-B93F-9436437E06D7}"/>
              </a:ext>
            </a:extLst>
          </p:cNvPr>
          <p:cNvSpPr/>
          <p:nvPr/>
        </p:nvSpPr>
        <p:spPr>
          <a:xfrm>
            <a:off x="11683612" y="5932593"/>
            <a:ext cx="282982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4" name="Shape 2220">
            <a:extLst>
              <a:ext uri="{FF2B5EF4-FFF2-40B4-BE49-F238E27FC236}">
                <a16:creationId xmlns:a16="http://schemas.microsoft.com/office/drawing/2014/main" id="{31C1DB49-A8D9-42D6-BC25-14932B7AFFFB}"/>
              </a:ext>
            </a:extLst>
          </p:cNvPr>
          <p:cNvSpPr/>
          <p:nvPr/>
        </p:nvSpPr>
        <p:spPr>
          <a:xfrm>
            <a:off x="3168479" y="736654"/>
            <a:ext cx="2716694"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6" name="Shape 2220">
            <a:extLst>
              <a:ext uri="{FF2B5EF4-FFF2-40B4-BE49-F238E27FC236}">
                <a16:creationId xmlns:a16="http://schemas.microsoft.com/office/drawing/2014/main" id="{A24DBF60-67B8-4B1C-953D-0CD9E5A74953}"/>
              </a:ext>
            </a:extLst>
          </p:cNvPr>
          <p:cNvSpPr/>
          <p:nvPr/>
        </p:nvSpPr>
        <p:spPr>
          <a:xfrm>
            <a:off x="8715842" y="890542"/>
            <a:ext cx="3346885"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1" name="Shape 2220">
            <a:extLst>
              <a:ext uri="{FF2B5EF4-FFF2-40B4-BE49-F238E27FC236}">
                <a16:creationId xmlns:a16="http://schemas.microsoft.com/office/drawing/2014/main" id="{CD1784BD-3D95-4B73-8F4A-8E3CC7A2491F}"/>
              </a:ext>
            </a:extLst>
          </p:cNvPr>
          <p:cNvSpPr/>
          <p:nvPr/>
        </p:nvSpPr>
        <p:spPr>
          <a:xfrm>
            <a:off x="7194286" y="1032406"/>
            <a:ext cx="437824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7" name="TextBox 26">
            <a:extLst>
              <a:ext uri="{FF2B5EF4-FFF2-40B4-BE49-F238E27FC236}">
                <a16:creationId xmlns:a16="http://schemas.microsoft.com/office/drawing/2014/main" id="{CA362A37-C7A4-4411-B9C9-711994A1EE1C}"/>
              </a:ext>
            </a:extLst>
          </p:cNvPr>
          <p:cNvSpPr txBox="1"/>
          <p:nvPr/>
        </p:nvSpPr>
        <p:spPr>
          <a:xfrm>
            <a:off x="136245" y="813007"/>
            <a:ext cx="11894255" cy="646331"/>
          </a:xfrm>
          <a:prstGeom prst="rect">
            <a:avLst/>
          </a:prstGeom>
          <a:noFill/>
        </p:spPr>
        <p:txBody>
          <a:bodyPr wrap="square" rtlCol="0">
            <a:spAutoFit/>
          </a:bodyPr>
          <a:lstStyle/>
          <a:p>
            <a:r>
              <a:rPr lang="en-US" sz="3600" cap="all" spc="-150" dirty="0">
                <a:solidFill>
                  <a:srgbClr val="595959"/>
                </a:solidFill>
                <a:latin typeface="+mj-lt"/>
                <a:ea typeface="Adobe Gothic Std B" panose="020B0800000000000000" pitchFamily="34" charset="-128"/>
              </a:rPr>
              <a:t>Common Actor Uses</a:t>
            </a:r>
          </a:p>
        </p:txBody>
      </p:sp>
      <p:sp>
        <p:nvSpPr>
          <p:cNvPr id="13" name="object 197">
            <a:extLst>
              <a:ext uri="{FF2B5EF4-FFF2-40B4-BE49-F238E27FC236}">
                <a16:creationId xmlns:a16="http://schemas.microsoft.com/office/drawing/2014/main" id="{7EA89F41-5932-4148-9FA2-5F4978EE1F9A}"/>
              </a:ext>
            </a:extLst>
          </p:cNvPr>
          <p:cNvSpPr txBox="1"/>
          <p:nvPr/>
        </p:nvSpPr>
        <p:spPr>
          <a:xfrm>
            <a:off x="433673" y="1843252"/>
            <a:ext cx="10753440" cy="2793072"/>
          </a:xfrm>
          <a:prstGeom prst="rect">
            <a:avLst/>
          </a:prstGeom>
        </p:spPr>
        <p:txBody>
          <a:bodyPr vert="horz" wrap="square" lIns="0" tIns="38100" rIns="0" bIns="0" rtlCol="0">
            <a:spAutoFit/>
          </a:bodyPr>
          <a:lstStyle/>
          <a:p>
            <a:pPr marL="12700">
              <a:spcBef>
                <a:spcPts val="300"/>
              </a:spcBef>
            </a:pPr>
            <a:r>
              <a:rPr lang="en-US" sz="2400" b="1" dirty="0">
                <a:solidFill>
                  <a:srgbClr val="1CADE4"/>
                </a:solidFill>
                <a:cs typeface="Franklin Gothic Book"/>
              </a:rPr>
              <a:t>In an actor model, everything is an actor.</a:t>
            </a:r>
          </a:p>
          <a:p>
            <a:pPr marL="12700">
              <a:spcBef>
                <a:spcPts val="300"/>
              </a:spcBef>
            </a:pPr>
            <a:endParaRPr lang="en-US" sz="2000" dirty="0">
              <a:cs typeface="Franklin Gothic Book"/>
            </a:endParaRPr>
          </a:p>
          <a:p>
            <a:pPr marL="12700">
              <a:spcBef>
                <a:spcPts val="300"/>
              </a:spcBef>
            </a:pPr>
            <a:r>
              <a:rPr lang="en-US" sz="2400" dirty="0">
                <a:cs typeface="Franklin Gothic Book"/>
              </a:rPr>
              <a:t>Actors are used to model:</a:t>
            </a:r>
          </a:p>
          <a:p>
            <a:pPr marL="355600" indent="-342900">
              <a:spcBef>
                <a:spcPts val="300"/>
              </a:spcBef>
              <a:buFont typeface="Wingdings" panose="05000000000000000000" pitchFamily="2" charset="2"/>
              <a:buChar char="Ø"/>
            </a:pPr>
            <a:r>
              <a:rPr lang="en-US" sz="2400" dirty="0">
                <a:cs typeface="Franklin Gothic Book"/>
              </a:rPr>
              <a:t>Users</a:t>
            </a:r>
          </a:p>
          <a:p>
            <a:pPr marL="355600" indent="-342900">
              <a:spcBef>
                <a:spcPts val="300"/>
              </a:spcBef>
              <a:buFont typeface="Wingdings" panose="05000000000000000000" pitchFamily="2" charset="2"/>
              <a:buChar char="Ø"/>
            </a:pPr>
            <a:r>
              <a:rPr lang="en-US" sz="2400" dirty="0">
                <a:cs typeface="Franklin Gothic Book"/>
              </a:rPr>
              <a:t>Shopping carts</a:t>
            </a:r>
          </a:p>
          <a:p>
            <a:pPr marL="355600" indent="-342900">
              <a:spcBef>
                <a:spcPts val="300"/>
              </a:spcBef>
              <a:buFont typeface="Wingdings" panose="05000000000000000000" pitchFamily="2" charset="2"/>
              <a:buChar char="Ø"/>
            </a:pPr>
            <a:r>
              <a:rPr lang="en-US" sz="2400" dirty="0">
                <a:cs typeface="Franklin Gothic Book"/>
              </a:rPr>
              <a:t>Physical things like thermostats or meters</a:t>
            </a:r>
          </a:p>
          <a:p>
            <a:pPr marL="355600" indent="-342900">
              <a:spcBef>
                <a:spcPts val="300"/>
              </a:spcBef>
              <a:buFont typeface="Wingdings" panose="05000000000000000000" pitchFamily="2" charset="2"/>
              <a:buChar char="Ø"/>
            </a:pPr>
            <a:r>
              <a:rPr lang="en-US" sz="2400" dirty="0">
                <a:cs typeface="Franklin Gothic Book"/>
              </a:rPr>
              <a:t>A “row” of data typically stored in a database</a:t>
            </a:r>
          </a:p>
        </p:txBody>
      </p:sp>
    </p:spTree>
    <p:extLst>
      <p:ext uri="{BB962C8B-B14F-4D97-AF65-F5344CB8AC3E}">
        <p14:creationId xmlns:p14="http://schemas.microsoft.com/office/powerpoint/2010/main" val="56792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61646FA-6608-4A01-AB66-BB16AE5465A0}"/>
              </a:ext>
            </a:extLst>
          </p:cNvPr>
          <p:cNvSpPr/>
          <p:nvPr/>
        </p:nvSpPr>
        <p:spPr>
          <a:xfrm>
            <a:off x="1" y="0"/>
            <a:ext cx="12192000" cy="680900"/>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9E9219B8-B9B4-4674-ACF9-9592030CF513}"/>
              </a:ext>
            </a:extLst>
          </p:cNvPr>
          <p:cNvSpPr txBox="1"/>
          <p:nvPr/>
        </p:nvSpPr>
        <p:spPr>
          <a:xfrm>
            <a:off x="41557" y="21310"/>
            <a:ext cx="12191999" cy="646331"/>
          </a:xfrm>
          <a:prstGeom prst="rect">
            <a:avLst/>
          </a:prstGeom>
          <a:noFill/>
        </p:spPr>
        <p:txBody>
          <a:bodyPr wrap="square" rtlCol="0">
            <a:spAutoFit/>
          </a:bodyPr>
          <a:lstStyle/>
          <a:p>
            <a:r>
              <a:rPr lang="en-US" sz="3600" cap="all" spc="-150" dirty="0">
                <a:solidFill>
                  <a:schemeClr val="accent1"/>
                </a:solidFill>
                <a:latin typeface="+mj-lt"/>
                <a:ea typeface="Adobe Gothic Std B" panose="020B0800000000000000" pitchFamily="34" charset="-128"/>
                <a:cs typeface="Times New Roman" panose="02020603050405020304" pitchFamily="18" charset="0"/>
              </a:rPr>
              <a:t>Mesh Processing</a:t>
            </a:r>
            <a:endParaRPr lang="en-US" sz="3600" cap="all" spc="-150" dirty="0">
              <a:solidFill>
                <a:schemeClr val="bg1">
                  <a:lumMod val="85000"/>
                </a:schemeClr>
              </a:solidFill>
              <a:latin typeface="+mj-lt"/>
              <a:ea typeface="Adobe Gothic Std B" panose="020B0800000000000000" pitchFamily="34" charset="-128"/>
            </a:endParaRPr>
          </a:p>
        </p:txBody>
      </p:sp>
      <p:sp>
        <p:nvSpPr>
          <p:cNvPr id="68" name="Shape 2220">
            <a:extLst>
              <a:ext uri="{FF2B5EF4-FFF2-40B4-BE49-F238E27FC236}">
                <a16:creationId xmlns:a16="http://schemas.microsoft.com/office/drawing/2014/main" id="{8CFD5595-3828-4A94-B93F-9436437E06D7}"/>
              </a:ext>
            </a:extLst>
          </p:cNvPr>
          <p:cNvSpPr/>
          <p:nvPr/>
        </p:nvSpPr>
        <p:spPr>
          <a:xfrm>
            <a:off x="11683612" y="5932593"/>
            <a:ext cx="282982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4" name="Shape 2220">
            <a:extLst>
              <a:ext uri="{FF2B5EF4-FFF2-40B4-BE49-F238E27FC236}">
                <a16:creationId xmlns:a16="http://schemas.microsoft.com/office/drawing/2014/main" id="{31C1DB49-A8D9-42D6-BC25-14932B7AFFFB}"/>
              </a:ext>
            </a:extLst>
          </p:cNvPr>
          <p:cNvSpPr/>
          <p:nvPr/>
        </p:nvSpPr>
        <p:spPr>
          <a:xfrm>
            <a:off x="3168479" y="736654"/>
            <a:ext cx="2716694"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6" name="Shape 2220">
            <a:extLst>
              <a:ext uri="{FF2B5EF4-FFF2-40B4-BE49-F238E27FC236}">
                <a16:creationId xmlns:a16="http://schemas.microsoft.com/office/drawing/2014/main" id="{A24DBF60-67B8-4B1C-953D-0CD9E5A74953}"/>
              </a:ext>
            </a:extLst>
          </p:cNvPr>
          <p:cNvSpPr/>
          <p:nvPr/>
        </p:nvSpPr>
        <p:spPr>
          <a:xfrm>
            <a:off x="8715842" y="890542"/>
            <a:ext cx="3346885"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1" name="Shape 2220">
            <a:extLst>
              <a:ext uri="{FF2B5EF4-FFF2-40B4-BE49-F238E27FC236}">
                <a16:creationId xmlns:a16="http://schemas.microsoft.com/office/drawing/2014/main" id="{CD1784BD-3D95-4B73-8F4A-8E3CC7A2491F}"/>
              </a:ext>
            </a:extLst>
          </p:cNvPr>
          <p:cNvSpPr/>
          <p:nvPr/>
        </p:nvSpPr>
        <p:spPr>
          <a:xfrm>
            <a:off x="7194286" y="1032406"/>
            <a:ext cx="437824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7" name="TextBox 26">
            <a:extLst>
              <a:ext uri="{FF2B5EF4-FFF2-40B4-BE49-F238E27FC236}">
                <a16:creationId xmlns:a16="http://schemas.microsoft.com/office/drawing/2014/main" id="{CA362A37-C7A4-4411-B9C9-711994A1EE1C}"/>
              </a:ext>
            </a:extLst>
          </p:cNvPr>
          <p:cNvSpPr txBox="1"/>
          <p:nvPr/>
        </p:nvSpPr>
        <p:spPr>
          <a:xfrm>
            <a:off x="136245" y="813007"/>
            <a:ext cx="11894255" cy="646331"/>
          </a:xfrm>
          <a:prstGeom prst="rect">
            <a:avLst/>
          </a:prstGeom>
          <a:noFill/>
        </p:spPr>
        <p:txBody>
          <a:bodyPr wrap="square" rtlCol="0">
            <a:spAutoFit/>
          </a:bodyPr>
          <a:lstStyle/>
          <a:p>
            <a:r>
              <a:rPr lang="en-US" sz="3600" cap="all" spc="-150" dirty="0">
                <a:solidFill>
                  <a:srgbClr val="595959"/>
                </a:solidFill>
                <a:latin typeface="+mj-lt"/>
                <a:ea typeface="Adobe Gothic Std B" panose="020B0800000000000000" pitchFamily="34" charset="-128"/>
              </a:rPr>
              <a:t>What is a Mesh?</a:t>
            </a:r>
          </a:p>
        </p:txBody>
      </p:sp>
      <p:sp>
        <p:nvSpPr>
          <p:cNvPr id="13" name="object 197">
            <a:extLst>
              <a:ext uri="{FF2B5EF4-FFF2-40B4-BE49-F238E27FC236}">
                <a16:creationId xmlns:a16="http://schemas.microsoft.com/office/drawing/2014/main" id="{7EA89F41-5932-4148-9FA2-5F4978EE1F9A}"/>
              </a:ext>
            </a:extLst>
          </p:cNvPr>
          <p:cNvSpPr txBox="1"/>
          <p:nvPr/>
        </p:nvSpPr>
        <p:spPr>
          <a:xfrm>
            <a:off x="433673" y="1843252"/>
            <a:ext cx="10753440" cy="777136"/>
          </a:xfrm>
          <a:prstGeom prst="rect">
            <a:avLst/>
          </a:prstGeom>
        </p:spPr>
        <p:txBody>
          <a:bodyPr vert="horz" wrap="square" lIns="0" tIns="38100" rIns="0" bIns="0" rtlCol="0">
            <a:spAutoFit/>
          </a:bodyPr>
          <a:lstStyle/>
          <a:p>
            <a:pPr marL="12700">
              <a:spcBef>
                <a:spcPts val="300"/>
              </a:spcBef>
            </a:pPr>
            <a:r>
              <a:rPr lang="en-US" sz="2400" b="1" dirty="0">
                <a:solidFill>
                  <a:srgbClr val="1CADE4"/>
                </a:solidFill>
                <a:cs typeface="Franklin Gothic Book"/>
              </a:rPr>
              <a:t>In a computing mesh, the power comes not from individual pieces but how those pieces are connected together.</a:t>
            </a:r>
          </a:p>
        </p:txBody>
      </p:sp>
      <p:sp>
        <p:nvSpPr>
          <p:cNvPr id="3" name="TextBox 2">
            <a:extLst>
              <a:ext uri="{FF2B5EF4-FFF2-40B4-BE49-F238E27FC236}">
                <a16:creationId xmlns:a16="http://schemas.microsoft.com/office/drawing/2014/main" id="{E410D9E7-0E5E-4C4D-83E1-F0BC4DB09195}"/>
              </a:ext>
            </a:extLst>
          </p:cNvPr>
          <p:cNvSpPr txBox="1"/>
          <p:nvPr/>
        </p:nvSpPr>
        <p:spPr>
          <a:xfrm>
            <a:off x="447179" y="2930785"/>
            <a:ext cx="4230132" cy="400110"/>
          </a:xfrm>
          <a:prstGeom prst="rect">
            <a:avLst/>
          </a:prstGeom>
          <a:noFill/>
        </p:spPr>
        <p:txBody>
          <a:bodyPr wrap="none" rtlCol="0">
            <a:spAutoFit/>
          </a:bodyPr>
          <a:lstStyle/>
          <a:p>
            <a:r>
              <a:rPr lang="en-US" sz="2000" dirty="0"/>
              <a:t>Consider an </a:t>
            </a:r>
            <a:r>
              <a:rPr lang="en-US" sz="2000" b="1" dirty="0"/>
              <a:t>Artificial Neural Network</a:t>
            </a:r>
            <a:r>
              <a:rPr lang="en-US" sz="2000" dirty="0"/>
              <a:t>:</a:t>
            </a:r>
          </a:p>
        </p:txBody>
      </p:sp>
      <p:pic>
        <p:nvPicPr>
          <p:cNvPr id="1028" name="Picture 4" descr="Image result for artificial neural network">
            <a:extLst>
              <a:ext uri="{FF2B5EF4-FFF2-40B4-BE49-F238E27FC236}">
                <a16:creationId xmlns:a16="http://schemas.microsoft.com/office/drawing/2014/main" id="{73901671-87CA-458F-8C21-70F2D00C01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108" y="3358609"/>
            <a:ext cx="5329238" cy="330412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EB09075E-AF38-4261-AB8A-E775081445F3}"/>
              </a:ext>
            </a:extLst>
          </p:cNvPr>
          <p:cNvSpPr/>
          <p:nvPr/>
        </p:nvSpPr>
        <p:spPr>
          <a:xfrm>
            <a:off x="6479558" y="3285715"/>
            <a:ext cx="4707555" cy="3046988"/>
          </a:xfrm>
          <a:prstGeom prst="rect">
            <a:avLst/>
          </a:prstGeom>
        </p:spPr>
        <p:txBody>
          <a:bodyPr wrap="square">
            <a:spAutoFit/>
          </a:bodyPr>
          <a:lstStyle/>
          <a:p>
            <a:r>
              <a:rPr lang="en-US" sz="2400" dirty="0"/>
              <a:t>ANNs are used for forecasting, image processing, and character recognition.</a:t>
            </a:r>
          </a:p>
          <a:p>
            <a:endParaRPr lang="en-US" sz="2400" dirty="0">
              <a:latin typeface="medium-content-serif-font"/>
            </a:endParaRPr>
          </a:p>
          <a:p>
            <a:r>
              <a:rPr lang="en-US" sz="2400" dirty="0"/>
              <a:t>In an ANN, </a:t>
            </a:r>
            <a:r>
              <a:rPr lang="en-US" sz="2400" b="1" dirty="0"/>
              <a:t>each node contains the same logic</a:t>
            </a:r>
            <a:r>
              <a:rPr lang="en-US" sz="2400" dirty="0"/>
              <a:t>. The number of nodes and how they are networked together provide the true power.</a:t>
            </a:r>
          </a:p>
        </p:txBody>
      </p:sp>
    </p:spTree>
    <p:extLst>
      <p:ext uri="{BB962C8B-B14F-4D97-AF65-F5344CB8AC3E}">
        <p14:creationId xmlns:p14="http://schemas.microsoft.com/office/powerpoint/2010/main" val="1076677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61646FA-6608-4A01-AB66-BB16AE5465A0}"/>
              </a:ext>
            </a:extLst>
          </p:cNvPr>
          <p:cNvSpPr/>
          <p:nvPr/>
        </p:nvSpPr>
        <p:spPr>
          <a:xfrm>
            <a:off x="1" y="0"/>
            <a:ext cx="12192000" cy="680900"/>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9E9219B8-B9B4-4674-ACF9-9592030CF513}"/>
              </a:ext>
            </a:extLst>
          </p:cNvPr>
          <p:cNvSpPr txBox="1"/>
          <p:nvPr/>
        </p:nvSpPr>
        <p:spPr>
          <a:xfrm>
            <a:off x="41557" y="21310"/>
            <a:ext cx="12191999" cy="646331"/>
          </a:xfrm>
          <a:prstGeom prst="rect">
            <a:avLst/>
          </a:prstGeom>
          <a:noFill/>
        </p:spPr>
        <p:txBody>
          <a:bodyPr wrap="square" rtlCol="0">
            <a:spAutoFit/>
          </a:bodyPr>
          <a:lstStyle/>
          <a:p>
            <a:r>
              <a:rPr lang="en-US" sz="3600" cap="all" spc="-150" dirty="0">
                <a:solidFill>
                  <a:schemeClr val="accent1"/>
                </a:solidFill>
                <a:latin typeface="+mj-lt"/>
                <a:ea typeface="Adobe Gothic Std B" panose="020B0800000000000000" pitchFamily="34" charset="-128"/>
                <a:cs typeface="Times New Roman" panose="02020603050405020304" pitchFamily="18" charset="0"/>
              </a:rPr>
              <a:t>Mesh Processing</a:t>
            </a:r>
            <a:endParaRPr lang="en-US" sz="3600" cap="all" spc="-150" dirty="0">
              <a:solidFill>
                <a:schemeClr val="bg1">
                  <a:lumMod val="85000"/>
                </a:schemeClr>
              </a:solidFill>
              <a:latin typeface="+mj-lt"/>
              <a:ea typeface="Adobe Gothic Std B" panose="020B0800000000000000" pitchFamily="34" charset="-128"/>
            </a:endParaRPr>
          </a:p>
        </p:txBody>
      </p:sp>
      <p:sp>
        <p:nvSpPr>
          <p:cNvPr id="68" name="Shape 2220">
            <a:extLst>
              <a:ext uri="{FF2B5EF4-FFF2-40B4-BE49-F238E27FC236}">
                <a16:creationId xmlns:a16="http://schemas.microsoft.com/office/drawing/2014/main" id="{8CFD5595-3828-4A94-B93F-9436437E06D7}"/>
              </a:ext>
            </a:extLst>
          </p:cNvPr>
          <p:cNvSpPr/>
          <p:nvPr/>
        </p:nvSpPr>
        <p:spPr>
          <a:xfrm>
            <a:off x="11683612" y="5932593"/>
            <a:ext cx="282982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4" name="Shape 2220">
            <a:extLst>
              <a:ext uri="{FF2B5EF4-FFF2-40B4-BE49-F238E27FC236}">
                <a16:creationId xmlns:a16="http://schemas.microsoft.com/office/drawing/2014/main" id="{31C1DB49-A8D9-42D6-BC25-14932B7AFFFB}"/>
              </a:ext>
            </a:extLst>
          </p:cNvPr>
          <p:cNvSpPr/>
          <p:nvPr/>
        </p:nvSpPr>
        <p:spPr>
          <a:xfrm>
            <a:off x="3168479" y="736654"/>
            <a:ext cx="2716694"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6" name="Shape 2220">
            <a:extLst>
              <a:ext uri="{FF2B5EF4-FFF2-40B4-BE49-F238E27FC236}">
                <a16:creationId xmlns:a16="http://schemas.microsoft.com/office/drawing/2014/main" id="{A24DBF60-67B8-4B1C-953D-0CD9E5A74953}"/>
              </a:ext>
            </a:extLst>
          </p:cNvPr>
          <p:cNvSpPr/>
          <p:nvPr/>
        </p:nvSpPr>
        <p:spPr>
          <a:xfrm>
            <a:off x="8715842" y="890542"/>
            <a:ext cx="3346885"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1" name="Shape 2220">
            <a:extLst>
              <a:ext uri="{FF2B5EF4-FFF2-40B4-BE49-F238E27FC236}">
                <a16:creationId xmlns:a16="http://schemas.microsoft.com/office/drawing/2014/main" id="{CD1784BD-3D95-4B73-8F4A-8E3CC7A2491F}"/>
              </a:ext>
            </a:extLst>
          </p:cNvPr>
          <p:cNvSpPr/>
          <p:nvPr/>
        </p:nvSpPr>
        <p:spPr>
          <a:xfrm>
            <a:off x="7194286" y="1032406"/>
            <a:ext cx="437824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7" name="TextBox 26">
            <a:extLst>
              <a:ext uri="{FF2B5EF4-FFF2-40B4-BE49-F238E27FC236}">
                <a16:creationId xmlns:a16="http://schemas.microsoft.com/office/drawing/2014/main" id="{CA362A37-C7A4-4411-B9C9-711994A1EE1C}"/>
              </a:ext>
            </a:extLst>
          </p:cNvPr>
          <p:cNvSpPr txBox="1"/>
          <p:nvPr/>
        </p:nvSpPr>
        <p:spPr>
          <a:xfrm>
            <a:off x="136245" y="813007"/>
            <a:ext cx="11894255" cy="646331"/>
          </a:xfrm>
          <a:prstGeom prst="rect">
            <a:avLst/>
          </a:prstGeom>
          <a:noFill/>
        </p:spPr>
        <p:txBody>
          <a:bodyPr wrap="square" rtlCol="0">
            <a:spAutoFit/>
          </a:bodyPr>
          <a:lstStyle/>
          <a:p>
            <a:r>
              <a:rPr lang="en-US" sz="3600" cap="all" spc="-150" dirty="0">
                <a:solidFill>
                  <a:srgbClr val="595959"/>
                </a:solidFill>
                <a:latin typeface="+mj-lt"/>
                <a:ea typeface="Adobe Gothic Std B" panose="020B0800000000000000" pitchFamily="34" charset="-128"/>
              </a:rPr>
              <a:t>What is a Mesh?</a:t>
            </a:r>
          </a:p>
        </p:txBody>
      </p:sp>
      <p:sp>
        <p:nvSpPr>
          <p:cNvPr id="13" name="object 197">
            <a:extLst>
              <a:ext uri="{FF2B5EF4-FFF2-40B4-BE49-F238E27FC236}">
                <a16:creationId xmlns:a16="http://schemas.microsoft.com/office/drawing/2014/main" id="{7EA89F41-5932-4148-9FA2-5F4978EE1F9A}"/>
              </a:ext>
            </a:extLst>
          </p:cNvPr>
          <p:cNvSpPr txBox="1"/>
          <p:nvPr/>
        </p:nvSpPr>
        <p:spPr>
          <a:xfrm>
            <a:off x="433673" y="1843252"/>
            <a:ext cx="10753440" cy="777136"/>
          </a:xfrm>
          <a:prstGeom prst="rect">
            <a:avLst/>
          </a:prstGeom>
        </p:spPr>
        <p:txBody>
          <a:bodyPr vert="horz" wrap="square" lIns="0" tIns="38100" rIns="0" bIns="0" rtlCol="0">
            <a:spAutoFit/>
          </a:bodyPr>
          <a:lstStyle/>
          <a:p>
            <a:pPr marL="12700">
              <a:spcBef>
                <a:spcPts val="300"/>
              </a:spcBef>
            </a:pPr>
            <a:r>
              <a:rPr lang="en-US" sz="2400" b="1" dirty="0">
                <a:solidFill>
                  <a:srgbClr val="1CADE4"/>
                </a:solidFill>
                <a:cs typeface="Franklin Gothic Book"/>
              </a:rPr>
              <a:t>In a computing mesh, the power comes not from individual pieces but how those pieces are connected together.</a:t>
            </a:r>
          </a:p>
        </p:txBody>
      </p:sp>
      <p:sp>
        <p:nvSpPr>
          <p:cNvPr id="3" name="TextBox 2">
            <a:extLst>
              <a:ext uri="{FF2B5EF4-FFF2-40B4-BE49-F238E27FC236}">
                <a16:creationId xmlns:a16="http://schemas.microsoft.com/office/drawing/2014/main" id="{E410D9E7-0E5E-4C4D-83E1-F0BC4DB09195}"/>
              </a:ext>
            </a:extLst>
          </p:cNvPr>
          <p:cNvSpPr txBox="1"/>
          <p:nvPr/>
        </p:nvSpPr>
        <p:spPr>
          <a:xfrm>
            <a:off x="447179" y="2930785"/>
            <a:ext cx="2609689" cy="369332"/>
          </a:xfrm>
          <a:prstGeom prst="rect">
            <a:avLst/>
          </a:prstGeom>
          <a:noFill/>
        </p:spPr>
        <p:txBody>
          <a:bodyPr wrap="none" rtlCol="0">
            <a:spAutoFit/>
          </a:bodyPr>
          <a:lstStyle/>
          <a:p>
            <a:r>
              <a:rPr lang="en-US" dirty="0"/>
              <a:t>Consider a sorting mesh:</a:t>
            </a:r>
          </a:p>
        </p:txBody>
      </p:sp>
      <p:pic>
        <p:nvPicPr>
          <p:cNvPr id="2050" name="Picture 2" descr="Benesnetwork.png">
            <a:extLst>
              <a:ext uri="{FF2B5EF4-FFF2-40B4-BE49-F238E27FC236}">
                <a16:creationId xmlns:a16="http://schemas.microsoft.com/office/drawing/2014/main" id="{10D1EFD3-BAC4-4DA2-AB1F-02DE872DDE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179" y="3429000"/>
            <a:ext cx="6296025" cy="190500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D92CE178-5922-43C8-B973-4D42355C8A94}"/>
              </a:ext>
            </a:extLst>
          </p:cNvPr>
          <p:cNvSpPr txBox="1"/>
          <p:nvPr/>
        </p:nvSpPr>
        <p:spPr>
          <a:xfrm>
            <a:off x="7102465" y="3461502"/>
            <a:ext cx="4470069" cy="2308324"/>
          </a:xfrm>
          <a:prstGeom prst="rect">
            <a:avLst/>
          </a:prstGeom>
          <a:noFill/>
        </p:spPr>
        <p:txBody>
          <a:bodyPr wrap="square" rtlCol="0">
            <a:spAutoFit/>
          </a:bodyPr>
          <a:lstStyle/>
          <a:p>
            <a:pPr marL="285750" indent="-285750">
              <a:buFont typeface="Arial" panose="020B0604020202020204" pitchFamily="34" charset="0"/>
              <a:buChar char="•"/>
            </a:pPr>
            <a:r>
              <a:rPr lang="en-US" dirty="0"/>
              <a:t>This one sorts 8 values in 5 steps.</a:t>
            </a:r>
          </a:p>
          <a:p>
            <a:pPr marL="285750" indent="-285750">
              <a:buFont typeface="Arial" panose="020B0604020202020204" pitchFamily="34" charset="0"/>
              <a:buChar char="•"/>
            </a:pPr>
            <a:r>
              <a:rPr lang="en-US" dirty="0"/>
              <a:t>Different number of inputs would require different number of steps</a:t>
            </a:r>
          </a:p>
          <a:p>
            <a:pPr marL="285750" indent="-285750">
              <a:buFont typeface="Arial" panose="020B0604020202020204" pitchFamily="34" charset="0"/>
              <a:buChar char="•"/>
            </a:pPr>
            <a:r>
              <a:rPr lang="en-US" dirty="0"/>
              <a:t>Each tick could result in a fully sorted list.</a:t>
            </a:r>
          </a:p>
          <a:p>
            <a:pPr marL="285750" indent="-285750">
              <a:buFont typeface="Arial" panose="020B0604020202020204" pitchFamily="34" charset="0"/>
              <a:buChar char="•"/>
            </a:pPr>
            <a:r>
              <a:rPr lang="en-US" dirty="0"/>
              <a:t>Actually becomes more efficient with larger number of values</a:t>
            </a:r>
          </a:p>
          <a:p>
            <a:pPr marL="285750" indent="-285750">
              <a:buFont typeface="Arial" panose="020B0604020202020204" pitchFamily="34" charset="0"/>
              <a:buChar char="•"/>
            </a:pPr>
            <a:r>
              <a:rPr lang="en-US" dirty="0"/>
              <a:t>As with ANN, each box contains the same logic</a:t>
            </a:r>
          </a:p>
        </p:txBody>
      </p:sp>
    </p:spTree>
    <p:extLst>
      <p:ext uri="{BB962C8B-B14F-4D97-AF65-F5344CB8AC3E}">
        <p14:creationId xmlns:p14="http://schemas.microsoft.com/office/powerpoint/2010/main" val="3302756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61646FA-6608-4A01-AB66-BB16AE5465A0}"/>
              </a:ext>
            </a:extLst>
          </p:cNvPr>
          <p:cNvSpPr/>
          <p:nvPr/>
        </p:nvSpPr>
        <p:spPr>
          <a:xfrm>
            <a:off x="1" y="0"/>
            <a:ext cx="12192000" cy="680900"/>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9E9219B8-B9B4-4674-ACF9-9592030CF513}"/>
              </a:ext>
            </a:extLst>
          </p:cNvPr>
          <p:cNvSpPr txBox="1"/>
          <p:nvPr/>
        </p:nvSpPr>
        <p:spPr>
          <a:xfrm>
            <a:off x="41557" y="21310"/>
            <a:ext cx="12191999" cy="646331"/>
          </a:xfrm>
          <a:prstGeom prst="rect">
            <a:avLst/>
          </a:prstGeom>
          <a:noFill/>
        </p:spPr>
        <p:txBody>
          <a:bodyPr wrap="square" rtlCol="0">
            <a:spAutoFit/>
          </a:bodyPr>
          <a:lstStyle/>
          <a:p>
            <a:r>
              <a:rPr lang="en-US" sz="3600" cap="all" spc="-150" dirty="0">
                <a:solidFill>
                  <a:schemeClr val="accent1"/>
                </a:solidFill>
                <a:latin typeface="+mj-lt"/>
                <a:ea typeface="Adobe Gothic Std B" panose="020B0800000000000000" pitchFamily="34" charset="-128"/>
                <a:cs typeface="Times New Roman" panose="02020603050405020304" pitchFamily="18" charset="0"/>
              </a:rPr>
              <a:t>Mesh Processing</a:t>
            </a:r>
            <a:endParaRPr lang="en-US" sz="3600" cap="all" spc="-150" dirty="0">
              <a:solidFill>
                <a:schemeClr val="bg1">
                  <a:lumMod val="85000"/>
                </a:schemeClr>
              </a:solidFill>
              <a:latin typeface="+mj-lt"/>
              <a:ea typeface="Adobe Gothic Std B" panose="020B0800000000000000" pitchFamily="34" charset="-128"/>
            </a:endParaRPr>
          </a:p>
        </p:txBody>
      </p:sp>
      <p:sp>
        <p:nvSpPr>
          <p:cNvPr id="68" name="Shape 2220">
            <a:extLst>
              <a:ext uri="{FF2B5EF4-FFF2-40B4-BE49-F238E27FC236}">
                <a16:creationId xmlns:a16="http://schemas.microsoft.com/office/drawing/2014/main" id="{8CFD5595-3828-4A94-B93F-9436437E06D7}"/>
              </a:ext>
            </a:extLst>
          </p:cNvPr>
          <p:cNvSpPr/>
          <p:nvPr/>
        </p:nvSpPr>
        <p:spPr>
          <a:xfrm>
            <a:off x="11683612" y="5932593"/>
            <a:ext cx="282982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4" name="Shape 2220">
            <a:extLst>
              <a:ext uri="{FF2B5EF4-FFF2-40B4-BE49-F238E27FC236}">
                <a16:creationId xmlns:a16="http://schemas.microsoft.com/office/drawing/2014/main" id="{31C1DB49-A8D9-42D6-BC25-14932B7AFFFB}"/>
              </a:ext>
            </a:extLst>
          </p:cNvPr>
          <p:cNvSpPr/>
          <p:nvPr/>
        </p:nvSpPr>
        <p:spPr>
          <a:xfrm>
            <a:off x="3168479" y="736654"/>
            <a:ext cx="2716694"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6" name="Shape 2220">
            <a:extLst>
              <a:ext uri="{FF2B5EF4-FFF2-40B4-BE49-F238E27FC236}">
                <a16:creationId xmlns:a16="http://schemas.microsoft.com/office/drawing/2014/main" id="{A24DBF60-67B8-4B1C-953D-0CD9E5A74953}"/>
              </a:ext>
            </a:extLst>
          </p:cNvPr>
          <p:cNvSpPr/>
          <p:nvPr/>
        </p:nvSpPr>
        <p:spPr>
          <a:xfrm>
            <a:off x="8715842" y="890542"/>
            <a:ext cx="3346885"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1" name="Shape 2220">
            <a:extLst>
              <a:ext uri="{FF2B5EF4-FFF2-40B4-BE49-F238E27FC236}">
                <a16:creationId xmlns:a16="http://schemas.microsoft.com/office/drawing/2014/main" id="{CD1784BD-3D95-4B73-8F4A-8E3CC7A2491F}"/>
              </a:ext>
            </a:extLst>
          </p:cNvPr>
          <p:cNvSpPr/>
          <p:nvPr/>
        </p:nvSpPr>
        <p:spPr>
          <a:xfrm>
            <a:off x="7194286" y="1032406"/>
            <a:ext cx="437824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7" name="TextBox 26">
            <a:extLst>
              <a:ext uri="{FF2B5EF4-FFF2-40B4-BE49-F238E27FC236}">
                <a16:creationId xmlns:a16="http://schemas.microsoft.com/office/drawing/2014/main" id="{CA362A37-C7A4-4411-B9C9-711994A1EE1C}"/>
              </a:ext>
            </a:extLst>
          </p:cNvPr>
          <p:cNvSpPr txBox="1"/>
          <p:nvPr/>
        </p:nvSpPr>
        <p:spPr>
          <a:xfrm>
            <a:off x="136245" y="813007"/>
            <a:ext cx="11894255" cy="646331"/>
          </a:xfrm>
          <a:prstGeom prst="rect">
            <a:avLst/>
          </a:prstGeom>
          <a:noFill/>
        </p:spPr>
        <p:txBody>
          <a:bodyPr wrap="square" rtlCol="0">
            <a:spAutoFit/>
          </a:bodyPr>
          <a:lstStyle/>
          <a:p>
            <a:r>
              <a:rPr lang="en-US" sz="3600" cap="all" spc="-150" dirty="0">
                <a:solidFill>
                  <a:srgbClr val="595959"/>
                </a:solidFill>
                <a:latin typeface="+mj-lt"/>
                <a:ea typeface="Adobe Gothic Std B" panose="020B0800000000000000" pitchFamily="34" charset="-128"/>
              </a:rPr>
              <a:t>Why Meshes need Actors?</a:t>
            </a:r>
          </a:p>
        </p:txBody>
      </p:sp>
      <p:sp>
        <p:nvSpPr>
          <p:cNvPr id="13" name="object 197">
            <a:extLst>
              <a:ext uri="{FF2B5EF4-FFF2-40B4-BE49-F238E27FC236}">
                <a16:creationId xmlns:a16="http://schemas.microsoft.com/office/drawing/2014/main" id="{7EA89F41-5932-4148-9FA2-5F4978EE1F9A}"/>
              </a:ext>
            </a:extLst>
          </p:cNvPr>
          <p:cNvSpPr txBox="1"/>
          <p:nvPr/>
        </p:nvSpPr>
        <p:spPr>
          <a:xfrm>
            <a:off x="433673" y="1843252"/>
            <a:ext cx="10753440" cy="407804"/>
          </a:xfrm>
          <a:prstGeom prst="rect">
            <a:avLst/>
          </a:prstGeom>
        </p:spPr>
        <p:txBody>
          <a:bodyPr vert="horz" wrap="square" lIns="0" tIns="38100" rIns="0" bIns="0" rtlCol="0">
            <a:spAutoFit/>
          </a:bodyPr>
          <a:lstStyle/>
          <a:p>
            <a:pPr marL="12700">
              <a:spcBef>
                <a:spcPts val="300"/>
              </a:spcBef>
            </a:pPr>
            <a:r>
              <a:rPr lang="en-US" sz="2400" b="1" dirty="0">
                <a:solidFill>
                  <a:srgbClr val="1CADE4"/>
                </a:solidFill>
                <a:cs typeface="Franklin Gothic Book"/>
              </a:rPr>
              <a:t>Mesh processing requires parallelism and concurrency. Actors deliver these safely.</a:t>
            </a:r>
          </a:p>
        </p:txBody>
      </p:sp>
      <p:pic>
        <p:nvPicPr>
          <p:cNvPr id="14" name="Picture 2" descr="Benesnetwork.png">
            <a:extLst>
              <a:ext uri="{FF2B5EF4-FFF2-40B4-BE49-F238E27FC236}">
                <a16:creationId xmlns:a16="http://schemas.microsoft.com/office/drawing/2014/main" id="{F39F7ECC-59D8-4F86-8EBD-039C512881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992" y="2915822"/>
            <a:ext cx="6296025" cy="1905000"/>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8EAD746D-14A9-4716-AC5F-83E1D7A50168}"/>
              </a:ext>
            </a:extLst>
          </p:cNvPr>
          <p:cNvSpPr txBox="1"/>
          <p:nvPr/>
        </p:nvSpPr>
        <p:spPr>
          <a:xfrm>
            <a:off x="374950" y="2468313"/>
            <a:ext cx="6984284" cy="369332"/>
          </a:xfrm>
          <a:prstGeom prst="rect">
            <a:avLst/>
          </a:prstGeom>
          <a:noFill/>
        </p:spPr>
        <p:txBody>
          <a:bodyPr wrap="none" rtlCol="0">
            <a:spAutoFit/>
          </a:bodyPr>
          <a:lstStyle/>
          <a:p>
            <a:r>
              <a:rPr lang="en-US" dirty="0"/>
              <a:t>Each “tick” of mesh execution needs to operate on synchronized data:</a:t>
            </a:r>
          </a:p>
        </p:txBody>
      </p:sp>
      <p:sp>
        <p:nvSpPr>
          <p:cNvPr id="18" name="TextBox 17">
            <a:extLst>
              <a:ext uri="{FF2B5EF4-FFF2-40B4-BE49-F238E27FC236}">
                <a16:creationId xmlns:a16="http://schemas.microsoft.com/office/drawing/2014/main" id="{CEEF4A29-9AED-49CF-930F-12F6DC49206C}"/>
              </a:ext>
            </a:extLst>
          </p:cNvPr>
          <p:cNvSpPr txBox="1"/>
          <p:nvPr/>
        </p:nvSpPr>
        <p:spPr>
          <a:xfrm>
            <a:off x="2786192" y="4830903"/>
            <a:ext cx="698076" cy="369332"/>
          </a:xfrm>
          <a:prstGeom prst="rect">
            <a:avLst/>
          </a:prstGeom>
          <a:noFill/>
        </p:spPr>
        <p:txBody>
          <a:bodyPr wrap="none" rtlCol="0">
            <a:spAutoFit/>
          </a:bodyPr>
          <a:lstStyle/>
          <a:p>
            <a:r>
              <a:rPr lang="en-US" dirty="0"/>
              <a:t>Set 1</a:t>
            </a:r>
          </a:p>
        </p:txBody>
      </p:sp>
      <p:sp>
        <p:nvSpPr>
          <p:cNvPr id="19" name="TextBox 18">
            <a:extLst>
              <a:ext uri="{FF2B5EF4-FFF2-40B4-BE49-F238E27FC236}">
                <a16:creationId xmlns:a16="http://schemas.microsoft.com/office/drawing/2014/main" id="{E3116CDD-8230-4387-A988-37B38A1C7C4C}"/>
              </a:ext>
            </a:extLst>
          </p:cNvPr>
          <p:cNvSpPr txBox="1"/>
          <p:nvPr/>
        </p:nvSpPr>
        <p:spPr>
          <a:xfrm>
            <a:off x="4020772" y="5146831"/>
            <a:ext cx="698076" cy="369332"/>
          </a:xfrm>
          <a:prstGeom prst="rect">
            <a:avLst/>
          </a:prstGeom>
          <a:noFill/>
        </p:spPr>
        <p:txBody>
          <a:bodyPr wrap="none" rtlCol="0">
            <a:spAutoFit/>
          </a:bodyPr>
          <a:lstStyle/>
          <a:p>
            <a:r>
              <a:rPr lang="en-US" dirty="0"/>
              <a:t>Set 1</a:t>
            </a:r>
          </a:p>
        </p:txBody>
      </p:sp>
      <p:sp>
        <p:nvSpPr>
          <p:cNvPr id="20" name="TextBox 19">
            <a:extLst>
              <a:ext uri="{FF2B5EF4-FFF2-40B4-BE49-F238E27FC236}">
                <a16:creationId xmlns:a16="http://schemas.microsoft.com/office/drawing/2014/main" id="{EC5045AA-D566-4F0A-8529-66226D636B85}"/>
              </a:ext>
            </a:extLst>
          </p:cNvPr>
          <p:cNvSpPr txBox="1"/>
          <p:nvPr/>
        </p:nvSpPr>
        <p:spPr>
          <a:xfrm>
            <a:off x="2791826" y="5146831"/>
            <a:ext cx="698076" cy="369332"/>
          </a:xfrm>
          <a:prstGeom prst="rect">
            <a:avLst/>
          </a:prstGeom>
          <a:noFill/>
        </p:spPr>
        <p:txBody>
          <a:bodyPr wrap="none" rtlCol="0">
            <a:spAutoFit/>
          </a:bodyPr>
          <a:lstStyle/>
          <a:p>
            <a:r>
              <a:rPr lang="en-US" dirty="0"/>
              <a:t>Set 2</a:t>
            </a:r>
          </a:p>
        </p:txBody>
      </p:sp>
      <p:sp>
        <p:nvSpPr>
          <p:cNvPr id="22" name="TextBox 21">
            <a:extLst>
              <a:ext uri="{FF2B5EF4-FFF2-40B4-BE49-F238E27FC236}">
                <a16:creationId xmlns:a16="http://schemas.microsoft.com/office/drawing/2014/main" id="{CA82ACEF-070E-4D6F-9627-E44694D2EB90}"/>
              </a:ext>
            </a:extLst>
          </p:cNvPr>
          <p:cNvSpPr txBox="1"/>
          <p:nvPr/>
        </p:nvSpPr>
        <p:spPr>
          <a:xfrm>
            <a:off x="5249718" y="5482943"/>
            <a:ext cx="698076" cy="369332"/>
          </a:xfrm>
          <a:prstGeom prst="rect">
            <a:avLst/>
          </a:prstGeom>
          <a:noFill/>
        </p:spPr>
        <p:txBody>
          <a:bodyPr wrap="none" rtlCol="0">
            <a:spAutoFit/>
          </a:bodyPr>
          <a:lstStyle/>
          <a:p>
            <a:r>
              <a:rPr lang="en-US" dirty="0"/>
              <a:t>Set 1</a:t>
            </a:r>
          </a:p>
        </p:txBody>
      </p:sp>
      <p:sp>
        <p:nvSpPr>
          <p:cNvPr id="23" name="TextBox 22">
            <a:extLst>
              <a:ext uri="{FF2B5EF4-FFF2-40B4-BE49-F238E27FC236}">
                <a16:creationId xmlns:a16="http://schemas.microsoft.com/office/drawing/2014/main" id="{6DC381C9-FE8F-461B-816C-4D5EA20B9179}"/>
              </a:ext>
            </a:extLst>
          </p:cNvPr>
          <p:cNvSpPr txBox="1"/>
          <p:nvPr/>
        </p:nvSpPr>
        <p:spPr>
          <a:xfrm>
            <a:off x="4020772" y="5478694"/>
            <a:ext cx="698076" cy="369332"/>
          </a:xfrm>
          <a:prstGeom prst="rect">
            <a:avLst/>
          </a:prstGeom>
          <a:noFill/>
        </p:spPr>
        <p:txBody>
          <a:bodyPr wrap="none" rtlCol="0">
            <a:spAutoFit/>
          </a:bodyPr>
          <a:lstStyle/>
          <a:p>
            <a:r>
              <a:rPr lang="en-US" dirty="0"/>
              <a:t>Set 2</a:t>
            </a:r>
          </a:p>
        </p:txBody>
      </p:sp>
      <p:sp>
        <p:nvSpPr>
          <p:cNvPr id="29" name="TextBox 28">
            <a:extLst>
              <a:ext uri="{FF2B5EF4-FFF2-40B4-BE49-F238E27FC236}">
                <a16:creationId xmlns:a16="http://schemas.microsoft.com/office/drawing/2014/main" id="{CF601C48-6197-417E-81C5-375A0B70EA58}"/>
              </a:ext>
            </a:extLst>
          </p:cNvPr>
          <p:cNvSpPr txBox="1"/>
          <p:nvPr/>
        </p:nvSpPr>
        <p:spPr>
          <a:xfrm>
            <a:off x="2786192" y="5481311"/>
            <a:ext cx="698076" cy="369332"/>
          </a:xfrm>
          <a:prstGeom prst="rect">
            <a:avLst/>
          </a:prstGeom>
          <a:noFill/>
        </p:spPr>
        <p:txBody>
          <a:bodyPr wrap="none" rtlCol="0">
            <a:spAutoFit/>
          </a:bodyPr>
          <a:lstStyle/>
          <a:p>
            <a:r>
              <a:rPr lang="en-US" dirty="0"/>
              <a:t>Set 3</a:t>
            </a:r>
          </a:p>
        </p:txBody>
      </p:sp>
      <p:sp>
        <p:nvSpPr>
          <p:cNvPr id="30" name="TextBox 29">
            <a:extLst>
              <a:ext uri="{FF2B5EF4-FFF2-40B4-BE49-F238E27FC236}">
                <a16:creationId xmlns:a16="http://schemas.microsoft.com/office/drawing/2014/main" id="{E402A2A7-D72D-463F-8473-C0B1EA0B5D5C}"/>
              </a:ext>
            </a:extLst>
          </p:cNvPr>
          <p:cNvSpPr txBox="1"/>
          <p:nvPr/>
        </p:nvSpPr>
        <p:spPr>
          <a:xfrm>
            <a:off x="6496210" y="5810557"/>
            <a:ext cx="698076" cy="369332"/>
          </a:xfrm>
          <a:prstGeom prst="rect">
            <a:avLst/>
          </a:prstGeom>
          <a:noFill/>
        </p:spPr>
        <p:txBody>
          <a:bodyPr wrap="none" rtlCol="0">
            <a:spAutoFit/>
          </a:bodyPr>
          <a:lstStyle/>
          <a:p>
            <a:r>
              <a:rPr lang="en-US" dirty="0"/>
              <a:t>Set 1</a:t>
            </a:r>
          </a:p>
        </p:txBody>
      </p:sp>
      <p:sp>
        <p:nvSpPr>
          <p:cNvPr id="31" name="TextBox 30">
            <a:extLst>
              <a:ext uri="{FF2B5EF4-FFF2-40B4-BE49-F238E27FC236}">
                <a16:creationId xmlns:a16="http://schemas.microsoft.com/office/drawing/2014/main" id="{0C81C509-AB57-4807-9A12-A37DF0D0DAB3}"/>
              </a:ext>
            </a:extLst>
          </p:cNvPr>
          <p:cNvSpPr txBox="1"/>
          <p:nvPr/>
        </p:nvSpPr>
        <p:spPr>
          <a:xfrm>
            <a:off x="5267264" y="5806308"/>
            <a:ext cx="698076" cy="369332"/>
          </a:xfrm>
          <a:prstGeom prst="rect">
            <a:avLst/>
          </a:prstGeom>
          <a:noFill/>
        </p:spPr>
        <p:txBody>
          <a:bodyPr wrap="none" rtlCol="0">
            <a:spAutoFit/>
          </a:bodyPr>
          <a:lstStyle/>
          <a:p>
            <a:r>
              <a:rPr lang="en-US" dirty="0"/>
              <a:t>Set 2</a:t>
            </a:r>
          </a:p>
        </p:txBody>
      </p:sp>
      <p:sp>
        <p:nvSpPr>
          <p:cNvPr id="32" name="TextBox 31">
            <a:extLst>
              <a:ext uri="{FF2B5EF4-FFF2-40B4-BE49-F238E27FC236}">
                <a16:creationId xmlns:a16="http://schemas.microsoft.com/office/drawing/2014/main" id="{E164433D-72D0-4014-96F8-D15ED0F4737A}"/>
              </a:ext>
            </a:extLst>
          </p:cNvPr>
          <p:cNvSpPr txBox="1"/>
          <p:nvPr/>
        </p:nvSpPr>
        <p:spPr>
          <a:xfrm>
            <a:off x="4032684" y="5808925"/>
            <a:ext cx="698076" cy="369332"/>
          </a:xfrm>
          <a:prstGeom prst="rect">
            <a:avLst/>
          </a:prstGeom>
          <a:noFill/>
        </p:spPr>
        <p:txBody>
          <a:bodyPr wrap="none" rtlCol="0">
            <a:spAutoFit/>
          </a:bodyPr>
          <a:lstStyle/>
          <a:p>
            <a:r>
              <a:rPr lang="en-US" dirty="0"/>
              <a:t>Set 3</a:t>
            </a:r>
          </a:p>
        </p:txBody>
      </p:sp>
      <p:sp>
        <p:nvSpPr>
          <p:cNvPr id="33" name="TextBox 32">
            <a:extLst>
              <a:ext uri="{FF2B5EF4-FFF2-40B4-BE49-F238E27FC236}">
                <a16:creationId xmlns:a16="http://schemas.microsoft.com/office/drawing/2014/main" id="{4684B887-9D14-4F9F-B040-86C57EF3A72E}"/>
              </a:ext>
            </a:extLst>
          </p:cNvPr>
          <p:cNvSpPr txBox="1"/>
          <p:nvPr/>
        </p:nvSpPr>
        <p:spPr>
          <a:xfrm>
            <a:off x="2795349" y="5803498"/>
            <a:ext cx="698076" cy="369332"/>
          </a:xfrm>
          <a:prstGeom prst="rect">
            <a:avLst/>
          </a:prstGeom>
          <a:noFill/>
        </p:spPr>
        <p:txBody>
          <a:bodyPr wrap="none" rtlCol="0">
            <a:spAutoFit/>
          </a:bodyPr>
          <a:lstStyle/>
          <a:p>
            <a:r>
              <a:rPr lang="en-US" dirty="0"/>
              <a:t>Set 4</a:t>
            </a:r>
          </a:p>
        </p:txBody>
      </p:sp>
      <p:sp>
        <p:nvSpPr>
          <p:cNvPr id="34" name="TextBox 33">
            <a:extLst>
              <a:ext uri="{FF2B5EF4-FFF2-40B4-BE49-F238E27FC236}">
                <a16:creationId xmlns:a16="http://schemas.microsoft.com/office/drawing/2014/main" id="{B761A842-C9CC-44C7-9061-7496EA01EB02}"/>
              </a:ext>
            </a:extLst>
          </p:cNvPr>
          <p:cNvSpPr txBox="1"/>
          <p:nvPr/>
        </p:nvSpPr>
        <p:spPr>
          <a:xfrm>
            <a:off x="7730790" y="6154973"/>
            <a:ext cx="698076" cy="369332"/>
          </a:xfrm>
          <a:prstGeom prst="rect">
            <a:avLst/>
          </a:prstGeom>
          <a:noFill/>
        </p:spPr>
        <p:txBody>
          <a:bodyPr wrap="none" rtlCol="0">
            <a:spAutoFit/>
          </a:bodyPr>
          <a:lstStyle/>
          <a:p>
            <a:r>
              <a:rPr lang="en-US" dirty="0"/>
              <a:t>Set 1</a:t>
            </a:r>
          </a:p>
        </p:txBody>
      </p:sp>
      <p:sp>
        <p:nvSpPr>
          <p:cNvPr id="35" name="TextBox 34">
            <a:extLst>
              <a:ext uri="{FF2B5EF4-FFF2-40B4-BE49-F238E27FC236}">
                <a16:creationId xmlns:a16="http://schemas.microsoft.com/office/drawing/2014/main" id="{10A8D24C-57B3-45CF-8FC0-2C46351CE244}"/>
              </a:ext>
            </a:extLst>
          </p:cNvPr>
          <p:cNvSpPr txBox="1"/>
          <p:nvPr/>
        </p:nvSpPr>
        <p:spPr>
          <a:xfrm>
            <a:off x="6501844" y="6150724"/>
            <a:ext cx="698076" cy="369332"/>
          </a:xfrm>
          <a:prstGeom prst="rect">
            <a:avLst/>
          </a:prstGeom>
          <a:noFill/>
        </p:spPr>
        <p:txBody>
          <a:bodyPr wrap="none" rtlCol="0">
            <a:spAutoFit/>
          </a:bodyPr>
          <a:lstStyle/>
          <a:p>
            <a:r>
              <a:rPr lang="en-US" dirty="0"/>
              <a:t>Set 2</a:t>
            </a:r>
          </a:p>
        </p:txBody>
      </p:sp>
      <p:sp>
        <p:nvSpPr>
          <p:cNvPr id="37" name="TextBox 36">
            <a:extLst>
              <a:ext uri="{FF2B5EF4-FFF2-40B4-BE49-F238E27FC236}">
                <a16:creationId xmlns:a16="http://schemas.microsoft.com/office/drawing/2014/main" id="{7006CC8D-91A2-48F8-9B52-179B8195CE11}"/>
              </a:ext>
            </a:extLst>
          </p:cNvPr>
          <p:cNvSpPr txBox="1"/>
          <p:nvPr/>
        </p:nvSpPr>
        <p:spPr>
          <a:xfrm>
            <a:off x="5267264" y="6153341"/>
            <a:ext cx="698076" cy="369332"/>
          </a:xfrm>
          <a:prstGeom prst="rect">
            <a:avLst/>
          </a:prstGeom>
          <a:noFill/>
        </p:spPr>
        <p:txBody>
          <a:bodyPr wrap="none" rtlCol="0">
            <a:spAutoFit/>
          </a:bodyPr>
          <a:lstStyle/>
          <a:p>
            <a:r>
              <a:rPr lang="en-US" dirty="0"/>
              <a:t>Set 3</a:t>
            </a:r>
          </a:p>
        </p:txBody>
      </p:sp>
      <p:sp>
        <p:nvSpPr>
          <p:cNvPr id="38" name="TextBox 37">
            <a:extLst>
              <a:ext uri="{FF2B5EF4-FFF2-40B4-BE49-F238E27FC236}">
                <a16:creationId xmlns:a16="http://schemas.microsoft.com/office/drawing/2014/main" id="{3A69CD24-71DB-4FE7-BFA5-6F669172D5DA}"/>
              </a:ext>
            </a:extLst>
          </p:cNvPr>
          <p:cNvSpPr txBox="1"/>
          <p:nvPr/>
        </p:nvSpPr>
        <p:spPr>
          <a:xfrm>
            <a:off x="4029929" y="6147914"/>
            <a:ext cx="698076" cy="369332"/>
          </a:xfrm>
          <a:prstGeom prst="rect">
            <a:avLst/>
          </a:prstGeom>
          <a:noFill/>
        </p:spPr>
        <p:txBody>
          <a:bodyPr wrap="none" rtlCol="0">
            <a:spAutoFit/>
          </a:bodyPr>
          <a:lstStyle/>
          <a:p>
            <a:r>
              <a:rPr lang="en-US" dirty="0"/>
              <a:t>Set 4</a:t>
            </a:r>
          </a:p>
        </p:txBody>
      </p:sp>
      <p:sp>
        <p:nvSpPr>
          <p:cNvPr id="39" name="TextBox 38">
            <a:extLst>
              <a:ext uri="{FF2B5EF4-FFF2-40B4-BE49-F238E27FC236}">
                <a16:creationId xmlns:a16="http://schemas.microsoft.com/office/drawing/2014/main" id="{03B53E32-DDCF-4E20-83B0-8FE4B54C45D1}"/>
              </a:ext>
            </a:extLst>
          </p:cNvPr>
          <p:cNvSpPr txBox="1"/>
          <p:nvPr/>
        </p:nvSpPr>
        <p:spPr>
          <a:xfrm>
            <a:off x="2786192" y="6150724"/>
            <a:ext cx="698076" cy="369332"/>
          </a:xfrm>
          <a:prstGeom prst="rect">
            <a:avLst/>
          </a:prstGeom>
          <a:noFill/>
        </p:spPr>
        <p:txBody>
          <a:bodyPr wrap="none" rtlCol="0">
            <a:spAutoFit/>
          </a:bodyPr>
          <a:lstStyle/>
          <a:p>
            <a:r>
              <a:rPr lang="en-US" dirty="0"/>
              <a:t>Set 5</a:t>
            </a:r>
          </a:p>
        </p:txBody>
      </p:sp>
      <p:sp>
        <p:nvSpPr>
          <p:cNvPr id="40" name="TextBox 39">
            <a:extLst>
              <a:ext uri="{FF2B5EF4-FFF2-40B4-BE49-F238E27FC236}">
                <a16:creationId xmlns:a16="http://schemas.microsoft.com/office/drawing/2014/main" id="{225F8139-0E48-450F-9D7F-A7CE244F9CBD}"/>
              </a:ext>
            </a:extLst>
          </p:cNvPr>
          <p:cNvSpPr txBox="1"/>
          <p:nvPr/>
        </p:nvSpPr>
        <p:spPr>
          <a:xfrm>
            <a:off x="1225578" y="4830903"/>
            <a:ext cx="950901" cy="369332"/>
          </a:xfrm>
          <a:prstGeom prst="rect">
            <a:avLst/>
          </a:prstGeom>
          <a:noFill/>
        </p:spPr>
        <p:txBody>
          <a:bodyPr wrap="none" rtlCol="0">
            <a:spAutoFit/>
          </a:bodyPr>
          <a:lstStyle/>
          <a:p>
            <a:r>
              <a:rPr lang="en-US" dirty="0"/>
              <a:t>“Tick” 1</a:t>
            </a:r>
          </a:p>
        </p:txBody>
      </p:sp>
      <p:sp>
        <p:nvSpPr>
          <p:cNvPr id="41" name="TextBox 40">
            <a:extLst>
              <a:ext uri="{FF2B5EF4-FFF2-40B4-BE49-F238E27FC236}">
                <a16:creationId xmlns:a16="http://schemas.microsoft.com/office/drawing/2014/main" id="{BFB69363-B158-4756-8D62-4D724D8AC59A}"/>
              </a:ext>
            </a:extLst>
          </p:cNvPr>
          <p:cNvSpPr txBox="1"/>
          <p:nvPr/>
        </p:nvSpPr>
        <p:spPr>
          <a:xfrm>
            <a:off x="1234351" y="5146831"/>
            <a:ext cx="950901" cy="369332"/>
          </a:xfrm>
          <a:prstGeom prst="rect">
            <a:avLst/>
          </a:prstGeom>
          <a:noFill/>
        </p:spPr>
        <p:txBody>
          <a:bodyPr wrap="none" rtlCol="0">
            <a:spAutoFit/>
          </a:bodyPr>
          <a:lstStyle/>
          <a:p>
            <a:r>
              <a:rPr lang="en-US" dirty="0"/>
              <a:t>“Tick” 2</a:t>
            </a:r>
          </a:p>
        </p:txBody>
      </p:sp>
      <p:sp>
        <p:nvSpPr>
          <p:cNvPr id="42" name="TextBox 41">
            <a:extLst>
              <a:ext uri="{FF2B5EF4-FFF2-40B4-BE49-F238E27FC236}">
                <a16:creationId xmlns:a16="http://schemas.microsoft.com/office/drawing/2014/main" id="{E43B770E-6547-4B70-BAF8-BEEEADB3F315}"/>
              </a:ext>
            </a:extLst>
          </p:cNvPr>
          <p:cNvSpPr txBox="1"/>
          <p:nvPr/>
        </p:nvSpPr>
        <p:spPr>
          <a:xfrm>
            <a:off x="1235021" y="5475285"/>
            <a:ext cx="950901" cy="369332"/>
          </a:xfrm>
          <a:prstGeom prst="rect">
            <a:avLst/>
          </a:prstGeom>
          <a:noFill/>
        </p:spPr>
        <p:txBody>
          <a:bodyPr wrap="none" rtlCol="0">
            <a:spAutoFit/>
          </a:bodyPr>
          <a:lstStyle/>
          <a:p>
            <a:r>
              <a:rPr lang="en-US" dirty="0"/>
              <a:t>“Tick” 3</a:t>
            </a:r>
          </a:p>
        </p:txBody>
      </p:sp>
      <p:sp>
        <p:nvSpPr>
          <p:cNvPr id="43" name="TextBox 42">
            <a:extLst>
              <a:ext uri="{FF2B5EF4-FFF2-40B4-BE49-F238E27FC236}">
                <a16:creationId xmlns:a16="http://schemas.microsoft.com/office/drawing/2014/main" id="{942B9D5A-71A3-425C-8F3D-ADB810F2BACD}"/>
              </a:ext>
            </a:extLst>
          </p:cNvPr>
          <p:cNvSpPr txBox="1"/>
          <p:nvPr/>
        </p:nvSpPr>
        <p:spPr>
          <a:xfrm>
            <a:off x="1235691" y="5803498"/>
            <a:ext cx="950901" cy="369332"/>
          </a:xfrm>
          <a:prstGeom prst="rect">
            <a:avLst/>
          </a:prstGeom>
          <a:noFill/>
        </p:spPr>
        <p:txBody>
          <a:bodyPr wrap="none" rtlCol="0">
            <a:spAutoFit/>
          </a:bodyPr>
          <a:lstStyle/>
          <a:p>
            <a:r>
              <a:rPr lang="en-US" dirty="0"/>
              <a:t>“Tick” 4</a:t>
            </a:r>
          </a:p>
        </p:txBody>
      </p:sp>
      <p:sp>
        <p:nvSpPr>
          <p:cNvPr id="44" name="TextBox 43">
            <a:extLst>
              <a:ext uri="{FF2B5EF4-FFF2-40B4-BE49-F238E27FC236}">
                <a16:creationId xmlns:a16="http://schemas.microsoft.com/office/drawing/2014/main" id="{6AC06C6A-67CA-47D2-BEF8-16C390634783}"/>
              </a:ext>
            </a:extLst>
          </p:cNvPr>
          <p:cNvSpPr txBox="1"/>
          <p:nvPr/>
        </p:nvSpPr>
        <p:spPr>
          <a:xfrm>
            <a:off x="1225577" y="6131952"/>
            <a:ext cx="950901" cy="369332"/>
          </a:xfrm>
          <a:prstGeom prst="rect">
            <a:avLst/>
          </a:prstGeom>
          <a:noFill/>
        </p:spPr>
        <p:txBody>
          <a:bodyPr wrap="none" rtlCol="0">
            <a:spAutoFit/>
          </a:bodyPr>
          <a:lstStyle/>
          <a:p>
            <a:r>
              <a:rPr lang="en-US" dirty="0"/>
              <a:t>“Tick” 5</a:t>
            </a:r>
          </a:p>
        </p:txBody>
      </p:sp>
      <p:sp>
        <p:nvSpPr>
          <p:cNvPr id="2" name="Arrow: Curved Right 1">
            <a:extLst>
              <a:ext uri="{FF2B5EF4-FFF2-40B4-BE49-F238E27FC236}">
                <a16:creationId xmlns:a16="http://schemas.microsoft.com/office/drawing/2014/main" id="{5D4EF9EE-048F-4798-9673-4AD5D26EFCF0}"/>
              </a:ext>
            </a:extLst>
          </p:cNvPr>
          <p:cNvSpPr/>
          <p:nvPr/>
        </p:nvSpPr>
        <p:spPr>
          <a:xfrm>
            <a:off x="793471" y="4939558"/>
            <a:ext cx="350890" cy="37941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Arrow: Curved Right 44">
            <a:extLst>
              <a:ext uri="{FF2B5EF4-FFF2-40B4-BE49-F238E27FC236}">
                <a16:creationId xmlns:a16="http://schemas.microsoft.com/office/drawing/2014/main" id="{78DE18A4-29AF-42DA-B67B-0FA63D810D9F}"/>
              </a:ext>
            </a:extLst>
          </p:cNvPr>
          <p:cNvSpPr/>
          <p:nvPr/>
        </p:nvSpPr>
        <p:spPr>
          <a:xfrm>
            <a:off x="794698" y="5318971"/>
            <a:ext cx="350890" cy="37941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Arrow: Curved Right 45">
            <a:extLst>
              <a:ext uri="{FF2B5EF4-FFF2-40B4-BE49-F238E27FC236}">
                <a16:creationId xmlns:a16="http://schemas.microsoft.com/office/drawing/2014/main" id="{D37ECE09-F291-4221-BE80-3257F09BA7C9}"/>
              </a:ext>
            </a:extLst>
          </p:cNvPr>
          <p:cNvSpPr/>
          <p:nvPr/>
        </p:nvSpPr>
        <p:spPr>
          <a:xfrm>
            <a:off x="760446" y="6067567"/>
            <a:ext cx="350890" cy="37941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Arrow: Curved Right 46">
            <a:extLst>
              <a:ext uri="{FF2B5EF4-FFF2-40B4-BE49-F238E27FC236}">
                <a16:creationId xmlns:a16="http://schemas.microsoft.com/office/drawing/2014/main" id="{F139F51D-5FE2-4E61-80A8-951D56FA90D5}"/>
              </a:ext>
            </a:extLst>
          </p:cNvPr>
          <p:cNvSpPr/>
          <p:nvPr/>
        </p:nvSpPr>
        <p:spPr>
          <a:xfrm>
            <a:off x="758465" y="5698384"/>
            <a:ext cx="350890" cy="37941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38608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61646FA-6608-4A01-AB66-BB16AE5465A0}"/>
              </a:ext>
            </a:extLst>
          </p:cNvPr>
          <p:cNvSpPr/>
          <p:nvPr/>
        </p:nvSpPr>
        <p:spPr>
          <a:xfrm>
            <a:off x="1" y="0"/>
            <a:ext cx="12192000" cy="680900"/>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9E9219B8-B9B4-4674-ACF9-9592030CF513}"/>
              </a:ext>
            </a:extLst>
          </p:cNvPr>
          <p:cNvSpPr txBox="1"/>
          <p:nvPr/>
        </p:nvSpPr>
        <p:spPr>
          <a:xfrm>
            <a:off x="41557" y="21310"/>
            <a:ext cx="12191999" cy="646331"/>
          </a:xfrm>
          <a:prstGeom prst="rect">
            <a:avLst/>
          </a:prstGeom>
          <a:noFill/>
        </p:spPr>
        <p:txBody>
          <a:bodyPr wrap="square" rtlCol="0">
            <a:spAutoFit/>
          </a:bodyPr>
          <a:lstStyle/>
          <a:p>
            <a:r>
              <a:rPr lang="en-US" sz="3600" cap="all" spc="-150" dirty="0">
                <a:solidFill>
                  <a:schemeClr val="accent1"/>
                </a:solidFill>
                <a:latin typeface="+mj-lt"/>
                <a:ea typeface="Adobe Gothic Std B" panose="020B0800000000000000" pitchFamily="34" charset="-128"/>
                <a:cs typeface="Times New Roman" panose="02020603050405020304" pitchFamily="18" charset="0"/>
              </a:rPr>
              <a:t>Mesh Processing</a:t>
            </a:r>
            <a:endParaRPr lang="en-US" sz="3600" cap="all" spc="-150" dirty="0">
              <a:solidFill>
                <a:schemeClr val="bg1">
                  <a:lumMod val="85000"/>
                </a:schemeClr>
              </a:solidFill>
              <a:latin typeface="+mj-lt"/>
              <a:ea typeface="Adobe Gothic Std B" panose="020B0800000000000000" pitchFamily="34" charset="-128"/>
            </a:endParaRPr>
          </a:p>
        </p:txBody>
      </p:sp>
      <p:sp>
        <p:nvSpPr>
          <p:cNvPr id="68" name="Shape 2220">
            <a:extLst>
              <a:ext uri="{FF2B5EF4-FFF2-40B4-BE49-F238E27FC236}">
                <a16:creationId xmlns:a16="http://schemas.microsoft.com/office/drawing/2014/main" id="{8CFD5595-3828-4A94-B93F-9436437E06D7}"/>
              </a:ext>
            </a:extLst>
          </p:cNvPr>
          <p:cNvSpPr/>
          <p:nvPr/>
        </p:nvSpPr>
        <p:spPr>
          <a:xfrm>
            <a:off x="11683612" y="5932593"/>
            <a:ext cx="282982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4" name="Shape 2220">
            <a:extLst>
              <a:ext uri="{FF2B5EF4-FFF2-40B4-BE49-F238E27FC236}">
                <a16:creationId xmlns:a16="http://schemas.microsoft.com/office/drawing/2014/main" id="{31C1DB49-A8D9-42D6-BC25-14932B7AFFFB}"/>
              </a:ext>
            </a:extLst>
          </p:cNvPr>
          <p:cNvSpPr/>
          <p:nvPr/>
        </p:nvSpPr>
        <p:spPr>
          <a:xfrm>
            <a:off x="3168479" y="736654"/>
            <a:ext cx="2716694"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6" name="Shape 2220">
            <a:extLst>
              <a:ext uri="{FF2B5EF4-FFF2-40B4-BE49-F238E27FC236}">
                <a16:creationId xmlns:a16="http://schemas.microsoft.com/office/drawing/2014/main" id="{A24DBF60-67B8-4B1C-953D-0CD9E5A74953}"/>
              </a:ext>
            </a:extLst>
          </p:cNvPr>
          <p:cNvSpPr/>
          <p:nvPr/>
        </p:nvSpPr>
        <p:spPr>
          <a:xfrm>
            <a:off x="8715842" y="890542"/>
            <a:ext cx="3346885"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1" name="Shape 2220">
            <a:extLst>
              <a:ext uri="{FF2B5EF4-FFF2-40B4-BE49-F238E27FC236}">
                <a16:creationId xmlns:a16="http://schemas.microsoft.com/office/drawing/2014/main" id="{CD1784BD-3D95-4B73-8F4A-8E3CC7A2491F}"/>
              </a:ext>
            </a:extLst>
          </p:cNvPr>
          <p:cNvSpPr/>
          <p:nvPr/>
        </p:nvSpPr>
        <p:spPr>
          <a:xfrm>
            <a:off x="7194286" y="1032406"/>
            <a:ext cx="437824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7" name="TextBox 26">
            <a:extLst>
              <a:ext uri="{FF2B5EF4-FFF2-40B4-BE49-F238E27FC236}">
                <a16:creationId xmlns:a16="http://schemas.microsoft.com/office/drawing/2014/main" id="{CA362A37-C7A4-4411-B9C9-711994A1EE1C}"/>
              </a:ext>
            </a:extLst>
          </p:cNvPr>
          <p:cNvSpPr txBox="1"/>
          <p:nvPr/>
        </p:nvSpPr>
        <p:spPr>
          <a:xfrm>
            <a:off x="136245" y="813007"/>
            <a:ext cx="11894255" cy="646331"/>
          </a:xfrm>
          <a:prstGeom prst="rect">
            <a:avLst/>
          </a:prstGeom>
          <a:noFill/>
        </p:spPr>
        <p:txBody>
          <a:bodyPr wrap="square" rtlCol="0">
            <a:spAutoFit/>
          </a:bodyPr>
          <a:lstStyle/>
          <a:p>
            <a:r>
              <a:rPr lang="en-US" sz="3600" cap="all" spc="-150" dirty="0">
                <a:solidFill>
                  <a:srgbClr val="595959"/>
                </a:solidFill>
                <a:latin typeface="+mj-lt"/>
                <a:ea typeface="Adobe Gothic Std B" panose="020B0800000000000000" pitchFamily="34" charset="-128"/>
              </a:rPr>
              <a:t>Mesh Provisioning</a:t>
            </a:r>
          </a:p>
        </p:txBody>
      </p:sp>
      <p:sp>
        <p:nvSpPr>
          <p:cNvPr id="13" name="object 197">
            <a:extLst>
              <a:ext uri="{FF2B5EF4-FFF2-40B4-BE49-F238E27FC236}">
                <a16:creationId xmlns:a16="http://schemas.microsoft.com/office/drawing/2014/main" id="{7EA89F41-5932-4148-9FA2-5F4978EE1F9A}"/>
              </a:ext>
            </a:extLst>
          </p:cNvPr>
          <p:cNvSpPr txBox="1"/>
          <p:nvPr/>
        </p:nvSpPr>
        <p:spPr>
          <a:xfrm>
            <a:off x="433673" y="1843252"/>
            <a:ext cx="10753440" cy="407804"/>
          </a:xfrm>
          <a:prstGeom prst="rect">
            <a:avLst/>
          </a:prstGeom>
        </p:spPr>
        <p:txBody>
          <a:bodyPr vert="horz" wrap="square" lIns="0" tIns="38100" rIns="0" bIns="0" rtlCol="0">
            <a:spAutoFit/>
          </a:bodyPr>
          <a:lstStyle/>
          <a:p>
            <a:pPr marL="12700">
              <a:spcBef>
                <a:spcPts val="300"/>
              </a:spcBef>
            </a:pPr>
            <a:r>
              <a:rPr lang="en-US" sz="2400" b="1" dirty="0">
                <a:solidFill>
                  <a:srgbClr val="1CADE4"/>
                </a:solidFill>
                <a:cs typeface="Franklin Gothic Book"/>
              </a:rPr>
              <a:t>Mesh topography can be defined in three different ways:</a:t>
            </a:r>
          </a:p>
        </p:txBody>
      </p:sp>
      <p:grpSp>
        <p:nvGrpSpPr>
          <p:cNvPr id="2" name="Group 1">
            <a:extLst>
              <a:ext uri="{FF2B5EF4-FFF2-40B4-BE49-F238E27FC236}">
                <a16:creationId xmlns:a16="http://schemas.microsoft.com/office/drawing/2014/main" id="{E7FCFB82-F1E6-41D9-892B-EC093489F20B}"/>
              </a:ext>
            </a:extLst>
          </p:cNvPr>
          <p:cNvGrpSpPr/>
          <p:nvPr/>
        </p:nvGrpSpPr>
        <p:grpSpPr>
          <a:xfrm>
            <a:off x="742663" y="2617189"/>
            <a:ext cx="482130" cy="482130"/>
            <a:chOff x="1405393" y="3596520"/>
            <a:chExt cx="676354" cy="676354"/>
          </a:xfrm>
        </p:grpSpPr>
        <p:sp>
          <p:nvSpPr>
            <p:cNvPr id="46" name="Oval 45">
              <a:extLst>
                <a:ext uri="{FF2B5EF4-FFF2-40B4-BE49-F238E27FC236}">
                  <a16:creationId xmlns:a16="http://schemas.microsoft.com/office/drawing/2014/main" id="{2316FC50-4BE8-47E7-9EDD-B17A05872A4B}"/>
                </a:ext>
              </a:extLst>
            </p:cNvPr>
            <p:cNvSpPr/>
            <p:nvPr/>
          </p:nvSpPr>
          <p:spPr>
            <a:xfrm>
              <a:off x="1405393" y="3596520"/>
              <a:ext cx="676354" cy="676354"/>
            </a:xfrm>
            <a:prstGeom prst="ellipse">
              <a:avLst/>
            </a:prstGeom>
            <a:solidFill>
              <a:srgbClr val="1CAD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pic>
          <p:nvPicPr>
            <p:cNvPr id="47" name="Picture 46">
              <a:extLst>
                <a:ext uri="{FF2B5EF4-FFF2-40B4-BE49-F238E27FC236}">
                  <a16:creationId xmlns:a16="http://schemas.microsoft.com/office/drawing/2014/main" id="{E3CC2BD6-3472-4F06-A064-7CCD12BA5A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0053" y="3681496"/>
              <a:ext cx="430256" cy="489623"/>
            </a:xfrm>
            <a:prstGeom prst="rect">
              <a:avLst/>
            </a:prstGeom>
          </p:spPr>
        </p:pic>
      </p:grpSp>
      <p:sp>
        <p:nvSpPr>
          <p:cNvPr id="48" name="TextBox 47">
            <a:extLst>
              <a:ext uri="{FF2B5EF4-FFF2-40B4-BE49-F238E27FC236}">
                <a16:creationId xmlns:a16="http://schemas.microsoft.com/office/drawing/2014/main" id="{4F4F1BE6-5751-4966-B99D-DC52799BE2B0}"/>
              </a:ext>
            </a:extLst>
          </p:cNvPr>
          <p:cNvSpPr txBox="1"/>
          <p:nvPr/>
        </p:nvSpPr>
        <p:spPr>
          <a:xfrm>
            <a:off x="1406796" y="2538278"/>
            <a:ext cx="6246838" cy="1323439"/>
          </a:xfrm>
          <a:prstGeom prst="rect">
            <a:avLst/>
          </a:prstGeom>
          <a:noFill/>
        </p:spPr>
        <p:txBody>
          <a:bodyPr wrap="none" rtlCol="0">
            <a:spAutoFit/>
          </a:bodyPr>
          <a:lstStyle/>
          <a:p>
            <a:r>
              <a:rPr lang="en-US" sz="2000" b="1" dirty="0"/>
              <a:t>At design time</a:t>
            </a:r>
          </a:p>
          <a:p>
            <a:pPr marL="285750" indent="-285750">
              <a:buFont typeface="Arial" panose="020B0604020202020204" pitchFamily="34" charset="0"/>
              <a:buChar char="•"/>
            </a:pPr>
            <a:r>
              <a:rPr lang="en-US" sz="2000" dirty="0"/>
              <a:t>The shape of the mesh is well known and unchanging</a:t>
            </a:r>
          </a:p>
          <a:p>
            <a:pPr marL="285750" indent="-285750">
              <a:buFont typeface="Arial" panose="020B0604020202020204" pitchFamily="34" charset="0"/>
              <a:buChar char="•"/>
            </a:pPr>
            <a:r>
              <a:rPr lang="en-US" sz="2000" dirty="0"/>
              <a:t>Examples include: LED signs, single plant monitoring</a:t>
            </a:r>
          </a:p>
          <a:p>
            <a:pPr marL="285750" indent="-285750">
              <a:buFont typeface="Arial" panose="020B0604020202020204" pitchFamily="34" charset="0"/>
              <a:buChar char="•"/>
            </a:pPr>
            <a:endParaRPr lang="en-US" sz="2000" dirty="0"/>
          </a:p>
        </p:txBody>
      </p:sp>
      <p:grpSp>
        <p:nvGrpSpPr>
          <p:cNvPr id="49" name="Group 48">
            <a:extLst>
              <a:ext uri="{FF2B5EF4-FFF2-40B4-BE49-F238E27FC236}">
                <a16:creationId xmlns:a16="http://schemas.microsoft.com/office/drawing/2014/main" id="{D55DC5AD-7CA7-4C3C-A2F2-7B7B1DB9605A}"/>
              </a:ext>
            </a:extLst>
          </p:cNvPr>
          <p:cNvGrpSpPr/>
          <p:nvPr/>
        </p:nvGrpSpPr>
        <p:grpSpPr>
          <a:xfrm>
            <a:off x="742663" y="3934666"/>
            <a:ext cx="482130" cy="482130"/>
            <a:chOff x="1405393" y="3596520"/>
            <a:chExt cx="676354" cy="676354"/>
          </a:xfrm>
        </p:grpSpPr>
        <p:sp>
          <p:nvSpPr>
            <p:cNvPr id="50" name="Oval 49">
              <a:extLst>
                <a:ext uri="{FF2B5EF4-FFF2-40B4-BE49-F238E27FC236}">
                  <a16:creationId xmlns:a16="http://schemas.microsoft.com/office/drawing/2014/main" id="{34ED0691-4947-46CA-B80E-692A3089DC39}"/>
                </a:ext>
              </a:extLst>
            </p:cNvPr>
            <p:cNvSpPr/>
            <p:nvPr/>
          </p:nvSpPr>
          <p:spPr>
            <a:xfrm>
              <a:off x="1405393" y="3596520"/>
              <a:ext cx="676354" cy="676354"/>
            </a:xfrm>
            <a:prstGeom prst="ellipse">
              <a:avLst/>
            </a:prstGeom>
            <a:solidFill>
              <a:srgbClr val="1CAD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pic>
          <p:nvPicPr>
            <p:cNvPr id="51" name="Picture 50">
              <a:extLst>
                <a:ext uri="{FF2B5EF4-FFF2-40B4-BE49-F238E27FC236}">
                  <a16:creationId xmlns:a16="http://schemas.microsoft.com/office/drawing/2014/main" id="{49AEBD65-A6ED-4359-A573-5B349512D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0053" y="3681496"/>
              <a:ext cx="430256" cy="489623"/>
            </a:xfrm>
            <a:prstGeom prst="rect">
              <a:avLst/>
            </a:prstGeom>
          </p:spPr>
        </p:pic>
      </p:grpSp>
      <p:sp>
        <p:nvSpPr>
          <p:cNvPr id="52" name="TextBox 51">
            <a:extLst>
              <a:ext uri="{FF2B5EF4-FFF2-40B4-BE49-F238E27FC236}">
                <a16:creationId xmlns:a16="http://schemas.microsoft.com/office/drawing/2014/main" id="{47D1646A-ECBC-416D-B4B8-C826478F307A}"/>
              </a:ext>
            </a:extLst>
          </p:cNvPr>
          <p:cNvSpPr txBox="1"/>
          <p:nvPr/>
        </p:nvSpPr>
        <p:spPr>
          <a:xfrm>
            <a:off x="1406796" y="3868281"/>
            <a:ext cx="7523663" cy="1631216"/>
          </a:xfrm>
          <a:prstGeom prst="rect">
            <a:avLst/>
          </a:prstGeom>
          <a:noFill/>
        </p:spPr>
        <p:txBody>
          <a:bodyPr wrap="none" rtlCol="0">
            <a:spAutoFit/>
          </a:bodyPr>
          <a:lstStyle/>
          <a:p>
            <a:r>
              <a:rPr lang="en-US" sz="2000" b="1" dirty="0"/>
              <a:t>Based on pre-configured data</a:t>
            </a:r>
          </a:p>
          <a:p>
            <a:pPr marL="285750" indent="-285750">
              <a:buFont typeface="Arial" panose="020B0604020202020204" pitchFamily="34" charset="0"/>
              <a:buChar char="•"/>
            </a:pPr>
            <a:r>
              <a:rPr lang="en-US" sz="2000" dirty="0"/>
              <a:t>The shape of the mesh is codified within a set of data</a:t>
            </a:r>
          </a:p>
          <a:p>
            <a:pPr marL="285750" indent="-285750">
              <a:buFont typeface="Arial" panose="020B0604020202020204" pitchFamily="34" charset="0"/>
              <a:buChar char="•"/>
            </a:pPr>
            <a:r>
              <a:rPr lang="en-US" sz="2000" dirty="0"/>
              <a:t>The mesh shape is created during a discrete provisioning process</a:t>
            </a:r>
          </a:p>
          <a:p>
            <a:pPr marL="285750" indent="-285750">
              <a:buFont typeface="Arial" panose="020B0604020202020204" pitchFamily="34" charset="0"/>
              <a:buChar char="•"/>
            </a:pPr>
            <a:r>
              <a:rPr lang="en-US" sz="2000" dirty="0"/>
              <a:t>Examples include: ANN, health monitoring, anomaly detection</a:t>
            </a:r>
          </a:p>
          <a:p>
            <a:pPr marL="285750" indent="-285750">
              <a:buFont typeface="Arial" panose="020B0604020202020204" pitchFamily="34" charset="0"/>
              <a:buChar char="•"/>
            </a:pPr>
            <a:endParaRPr lang="en-US" sz="2000" dirty="0"/>
          </a:p>
        </p:txBody>
      </p:sp>
      <p:grpSp>
        <p:nvGrpSpPr>
          <p:cNvPr id="53" name="Group 52">
            <a:extLst>
              <a:ext uri="{FF2B5EF4-FFF2-40B4-BE49-F238E27FC236}">
                <a16:creationId xmlns:a16="http://schemas.microsoft.com/office/drawing/2014/main" id="{19549166-B8CC-4AB3-930D-D10E42B9536B}"/>
              </a:ext>
            </a:extLst>
          </p:cNvPr>
          <p:cNvGrpSpPr/>
          <p:nvPr/>
        </p:nvGrpSpPr>
        <p:grpSpPr>
          <a:xfrm>
            <a:off x="742663" y="5385240"/>
            <a:ext cx="482130" cy="482130"/>
            <a:chOff x="1405393" y="3596520"/>
            <a:chExt cx="676354" cy="676354"/>
          </a:xfrm>
        </p:grpSpPr>
        <p:sp>
          <p:nvSpPr>
            <p:cNvPr id="54" name="Oval 53">
              <a:extLst>
                <a:ext uri="{FF2B5EF4-FFF2-40B4-BE49-F238E27FC236}">
                  <a16:creationId xmlns:a16="http://schemas.microsoft.com/office/drawing/2014/main" id="{D792BE61-C4E0-4A8B-93F8-1FF31FD9D3A2}"/>
                </a:ext>
              </a:extLst>
            </p:cNvPr>
            <p:cNvSpPr/>
            <p:nvPr/>
          </p:nvSpPr>
          <p:spPr>
            <a:xfrm>
              <a:off x="1405393" y="3596520"/>
              <a:ext cx="676354" cy="676354"/>
            </a:xfrm>
            <a:prstGeom prst="ellipse">
              <a:avLst/>
            </a:prstGeom>
            <a:solidFill>
              <a:srgbClr val="1CAD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pic>
          <p:nvPicPr>
            <p:cNvPr id="55" name="Picture 54">
              <a:extLst>
                <a:ext uri="{FF2B5EF4-FFF2-40B4-BE49-F238E27FC236}">
                  <a16:creationId xmlns:a16="http://schemas.microsoft.com/office/drawing/2014/main" id="{141DD89D-D378-476D-ADB1-C0FC48EB5C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0053" y="3681496"/>
              <a:ext cx="430256" cy="489623"/>
            </a:xfrm>
            <a:prstGeom prst="rect">
              <a:avLst/>
            </a:prstGeom>
          </p:spPr>
        </p:pic>
      </p:grpSp>
      <p:sp>
        <p:nvSpPr>
          <p:cNvPr id="56" name="TextBox 55">
            <a:extLst>
              <a:ext uri="{FF2B5EF4-FFF2-40B4-BE49-F238E27FC236}">
                <a16:creationId xmlns:a16="http://schemas.microsoft.com/office/drawing/2014/main" id="{1349C3D2-F114-453C-91AE-6D193B498540}"/>
              </a:ext>
            </a:extLst>
          </p:cNvPr>
          <p:cNvSpPr txBox="1"/>
          <p:nvPr/>
        </p:nvSpPr>
        <p:spPr>
          <a:xfrm>
            <a:off x="1406796" y="5306329"/>
            <a:ext cx="7877478" cy="1323439"/>
          </a:xfrm>
          <a:prstGeom prst="rect">
            <a:avLst/>
          </a:prstGeom>
          <a:noFill/>
        </p:spPr>
        <p:txBody>
          <a:bodyPr wrap="none" rtlCol="0">
            <a:spAutoFit/>
          </a:bodyPr>
          <a:lstStyle/>
          <a:p>
            <a:r>
              <a:rPr lang="en-US" sz="2000" b="1" dirty="0"/>
              <a:t>At run time</a:t>
            </a:r>
          </a:p>
          <a:p>
            <a:pPr marL="285750" indent="-285750">
              <a:buFont typeface="Arial" panose="020B0604020202020204" pitchFamily="34" charset="0"/>
              <a:buChar char="•"/>
            </a:pPr>
            <a:r>
              <a:rPr lang="en-US" sz="2000" dirty="0"/>
              <a:t>The shape of the mesh changes based on the data flowing through it</a:t>
            </a:r>
          </a:p>
          <a:p>
            <a:pPr marL="285750" indent="-285750">
              <a:buFont typeface="Arial" panose="020B0604020202020204" pitchFamily="34" charset="0"/>
              <a:buChar char="•"/>
            </a:pPr>
            <a:r>
              <a:rPr lang="en-US" sz="2000" dirty="0"/>
              <a:t>Examples include: social networks</a:t>
            </a: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702086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61646FA-6608-4A01-AB66-BB16AE5465A0}"/>
              </a:ext>
            </a:extLst>
          </p:cNvPr>
          <p:cNvSpPr/>
          <p:nvPr/>
        </p:nvSpPr>
        <p:spPr>
          <a:xfrm>
            <a:off x="1" y="0"/>
            <a:ext cx="12192000" cy="680900"/>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9E9219B8-B9B4-4674-ACF9-9592030CF513}"/>
              </a:ext>
            </a:extLst>
          </p:cNvPr>
          <p:cNvSpPr txBox="1"/>
          <p:nvPr/>
        </p:nvSpPr>
        <p:spPr>
          <a:xfrm>
            <a:off x="41557" y="21310"/>
            <a:ext cx="12191999" cy="646331"/>
          </a:xfrm>
          <a:prstGeom prst="rect">
            <a:avLst/>
          </a:prstGeom>
          <a:noFill/>
        </p:spPr>
        <p:txBody>
          <a:bodyPr wrap="square" rtlCol="0">
            <a:spAutoFit/>
          </a:bodyPr>
          <a:lstStyle/>
          <a:p>
            <a:r>
              <a:rPr lang="en-US" sz="3600" cap="all" spc="-150" dirty="0">
                <a:solidFill>
                  <a:schemeClr val="accent1"/>
                </a:solidFill>
                <a:latin typeface="+mj-lt"/>
                <a:ea typeface="Adobe Gothic Std B" panose="020B0800000000000000" pitchFamily="34" charset="-128"/>
                <a:cs typeface="Times New Roman" panose="02020603050405020304" pitchFamily="18" charset="0"/>
              </a:rPr>
              <a:t>Mesh Execution</a:t>
            </a:r>
            <a:endParaRPr lang="en-US" sz="3600" cap="all" spc="-150" dirty="0">
              <a:solidFill>
                <a:schemeClr val="bg1">
                  <a:lumMod val="85000"/>
                </a:schemeClr>
              </a:solidFill>
              <a:latin typeface="+mj-lt"/>
              <a:ea typeface="Adobe Gothic Std B" panose="020B0800000000000000" pitchFamily="34" charset="-128"/>
            </a:endParaRPr>
          </a:p>
        </p:txBody>
      </p:sp>
      <p:sp>
        <p:nvSpPr>
          <p:cNvPr id="68" name="Shape 2220">
            <a:extLst>
              <a:ext uri="{FF2B5EF4-FFF2-40B4-BE49-F238E27FC236}">
                <a16:creationId xmlns:a16="http://schemas.microsoft.com/office/drawing/2014/main" id="{8CFD5595-3828-4A94-B93F-9436437E06D7}"/>
              </a:ext>
            </a:extLst>
          </p:cNvPr>
          <p:cNvSpPr/>
          <p:nvPr/>
        </p:nvSpPr>
        <p:spPr>
          <a:xfrm>
            <a:off x="11683612" y="5932593"/>
            <a:ext cx="282982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4" name="Shape 2220">
            <a:extLst>
              <a:ext uri="{FF2B5EF4-FFF2-40B4-BE49-F238E27FC236}">
                <a16:creationId xmlns:a16="http://schemas.microsoft.com/office/drawing/2014/main" id="{31C1DB49-A8D9-42D6-BC25-14932B7AFFFB}"/>
              </a:ext>
            </a:extLst>
          </p:cNvPr>
          <p:cNvSpPr/>
          <p:nvPr/>
        </p:nvSpPr>
        <p:spPr>
          <a:xfrm>
            <a:off x="3168479" y="736654"/>
            <a:ext cx="2716694"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6" name="Shape 2220">
            <a:extLst>
              <a:ext uri="{FF2B5EF4-FFF2-40B4-BE49-F238E27FC236}">
                <a16:creationId xmlns:a16="http://schemas.microsoft.com/office/drawing/2014/main" id="{A24DBF60-67B8-4B1C-953D-0CD9E5A74953}"/>
              </a:ext>
            </a:extLst>
          </p:cNvPr>
          <p:cNvSpPr/>
          <p:nvPr/>
        </p:nvSpPr>
        <p:spPr>
          <a:xfrm>
            <a:off x="8715842" y="890542"/>
            <a:ext cx="3346885"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1" name="Shape 2220">
            <a:extLst>
              <a:ext uri="{FF2B5EF4-FFF2-40B4-BE49-F238E27FC236}">
                <a16:creationId xmlns:a16="http://schemas.microsoft.com/office/drawing/2014/main" id="{CD1784BD-3D95-4B73-8F4A-8E3CC7A2491F}"/>
              </a:ext>
            </a:extLst>
          </p:cNvPr>
          <p:cNvSpPr/>
          <p:nvPr/>
        </p:nvSpPr>
        <p:spPr>
          <a:xfrm>
            <a:off x="7194286" y="1032406"/>
            <a:ext cx="437824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7" name="TextBox 26">
            <a:extLst>
              <a:ext uri="{FF2B5EF4-FFF2-40B4-BE49-F238E27FC236}">
                <a16:creationId xmlns:a16="http://schemas.microsoft.com/office/drawing/2014/main" id="{CA362A37-C7A4-4411-B9C9-711994A1EE1C}"/>
              </a:ext>
            </a:extLst>
          </p:cNvPr>
          <p:cNvSpPr txBox="1"/>
          <p:nvPr/>
        </p:nvSpPr>
        <p:spPr>
          <a:xfrm>
            <a:off x="136245" y="813007"/>
            <a:ext cx="11894255" cy="646331"/>
          </a:xfrm>
          <a:prstGeom prst="rect">
            <a:avLst/>
          </a:prstGeom>
          <a:noFill/>
        </p:spPr>
        <p:txBody>
          <a:bodyPr wrap="square" rtlCol="0">
            <a:spAutoFit/>
          </a:bodyPr>
          <a:lstStyle/>
          <a:p>
            <a:r>
              <a:rPr lang="en-US" sz="3600" cap="all" spc="-150" dirty="0">
                <a:solidFill>
                  <a:srgbClr val="595959"/>
                </a:solidFill>
                <a:latin typeface="+mj-lt"/>
                <a:ea typeface="Adobe Gothic Std B" panose="020B0800000000000000" pitchFamily="34" charset="-128"/>
              </a:rPr>
              <a:t>Perpetual Motion</a:t>
            </a:r>
          </a:p>
        </p:txBody>
      </p:sp>
      <p:sp>
        <p:nvSpPr>
          <p:cNvPr id="13" name="object 197">
            <a:extLst>
              <a:ext uri="{FF2B5EF4-FFF2-40B4-BE49-F238E27FC236}">
                <a16:creationId xmlns:a16="http://schemas.microsoft.com/office/drawing/2014/main" id="{7EA89F41-5932-4148-9FA2-5F4978EE1F9A}"/>
              </a:ext>
            </a:extLst>
          </p:cNvPr>
          <p:cNvSpPr txBox="1"/>
          <p:nvPr/>
        </p:nvSpPr>
        <p:spPr>
          <a:xfrm>
            <a:off x="433673" y="1843252"/>
            <a:ext cx="10753440" cy="777136"/>
          </a:xfrm>
          <a:prstGeom prst="rect">
            <a:avLst/>
          </a:prstGeom>
        </p:spPr>
        <p:txBody>
          <a:bodyPr vert="horz" wrap="square" lIns="0" tIns="38100" rIns="0" bIns="0" rtlCol="0">
            <a:spAutoFit/>
          </a:bodyPr>
          <a:lstStyle/>
          <a:p>
            <a:pPr marL="12700">
              <a:spcBef>
                <a:spcPts val="300"/>
              </a:spcBef>
            </a:pPr>
            <a:r>
              <a:rPr lang="en-US" sz="2400" b="1" dirty="0">
                <a:solidFill>
                  <a:srgbClr val="1CADE4"/>
                </a:solidFill>
                <a:cs typeface="Franklin Gothic Book"/>
              </a:rPr>
              <a:t>The edges of the mesh serve as I/O boundaries, and the mesh executes internally, ideally without external interaction. </a:t>
            </a:r>
          </a:p>
        </p:txBody>
      </p:sp>
      <p:pic>
        <p:nvPicPr>
          <p:cNvPr id="10" name="Picture 4" descr="Image result for artificial neural network">
            <a:extLst>
              <a:ext uri="{FF2B5EF4-FFF2-40B4-BE49-F238E27FC236}">
                <a16:creationId xmlns:a16="http://schemas.microsoft.com/office/drawing/2014/main" id="{430D3058-2055-4AA6-B44A-B35E7CE9C2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5774" y="3004302"/>
            <a:ext cx="5329238" cy="3304128"/>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Arrow Connector 2">
            <a:extLst>
              <a:ext uri="{FF2B5EF4-FFF2-40B4-BE49-F238E27FC236}">
                <a16:creationId xmlns:a16="http://schemas.microsoft.com/office/drawing/2014/main" id="{11EEF84D-7921-465C-A980-0DE490106F98}"/>
              </a:ext>
            </a:extLst>
          </p:cNvPr>
          <p:cNvCxnSpPr/>
          <p:nvPr/>
        </p:nvCxnSpPr>
        <p:spPr>
          <a:xfrm>
            <a:off x="2691925" y="4187440"/>
            <a:ext cx="880217" cy="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42DF4601-CF6C-415A-9E31-65501E64EA9F}"/>
              </a:ext>
            </a:extLst>
          </p:cNvPr>
          <p:cNvCxnSpPr/>
          <p:nvPr/>
        </p:nvCxnSpPr>
        <p:spPr>
          <a:xfrm>
            <a:off x="2691924" y="4878225"/>
            <a:ext cx="880217" cy="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1091CDF-D101-4042-88BE-8B5D77E71B6A}"/>
              </a:ext>
            </a:extLst>
          </p:cNvPr>
          <p:cNvCxnSpPr/>
          <p:nvPr/>
        </p:nvCxnSpPr>
        <p:spPr>
          <a:xfrm>
            <a:off x="2691923" y="5570434"/>
            <a:ext cx="880217" cy="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4F0F7AC-1A7C-4B0C-B7CF-A9EE55CB5B16}"/>
              </a:ext>
            </a:extLst>
          </p:cNvPr>
          <p:cNvSpPr txBox="1"/>
          <p:nvPr/>
        </p:nvSpPr>
        <p:spPr>
          <a:xfrm>
            <a:off x="1949160" y="4048940"/>
            <a:ext cx="646459" cy="276999"/>
          </a:xfrm>
          <a:prstGeom prst="rect">
            <a:avLst/>
          </a:prstGeom>
          <a:noFill/>
        </p:spPr>
        <p:txBody>
          <a:bodyPr wrap="none" rtlCol="0">
            <a:spAutoFit/>
          </a:bodyPr>
          <a:lstStyle/>
          <a:p>
            <a:r>
              <a:rPr lang="en-US" sz="1200" dirty="0"/>
              <a:t>Input 1</a:t>
            </a:r>
          </a:p>
        </p:txBody>
      </p:sp>
      <p:sp>
        <p:nvSpPr>
          <p:cNvPr id="17" name="TextBox 16">
            <a:extLst>
              <a:ext uri="{FF2B5EF4-FFF2-40B4-BE49-F238E27FC236}">
                <a16:creationId xmlns:a16="http://schemas.microsoft.com/office/drawing/2014/main" id="{9D8B2BFC-90C9-407F-BAD5-40AFD65BB206}"/>
              </a:ext>
            </a:extLst>
          </p:cNvPr>
          <p:cNvSpPr txBox="1"/>
          <p:nvPr/>
        </p:nvSpPr>
        <p:spPr>
          <a:xfrm>
            <a:off x="1949160" y="4739725"/>
            <a:ext cx="646459" cy="276999"/>
          </a:xfrm>
          <a:prstGeom prst="rect">
            <a:avLst/>
          </a:prstGeom>
          <a:noFill/>
        </p:spPr>
        <p:txBody>
          <a:bodyPr wrap="none" rtlCol="0">
            <a:spAutoFit/>
          </a:bodyPr>
          <a:lstStyle/>
          <a:p>
            <a:r>
              <a:rPr lang="en-US" sz="1200" dirty="0"/>
              <a:t>Input 2</a:t>
            </a:r>
          </a:p>
        </p:txBody>
      </p:sp>
      <p:sp>
        <p:nvSpPr>
          <p:cNvPr id="18" name="TextBox 17">
            <a:extLst>
              <a:ext uri="{FF2B5EF4-FFF2-40B4-BE49-F238E27FC236}">
                <a16:creationId xmlns:a16="http://schemas.microsoft.com/office/drawing/2014/main" id="{0720DDE4-5AF6-4D77-A54B-D05CDB84D1DE}"/>
              </a:ext>
            </a:extLst>
          </p:cNvPr>
          <p:cNvSpPr txBox="1"/>
          <p:nvPr/>
        </p:nvSpPr>
        <p:spPr>
          <a:xfrm>
            <a:off x="1949160" y="5430510"/>
            <a:ext cx="646459" cy="276999"/>
          </a:xfrm>
          <a:prstGeom prst="rect">
            <a:avLst/>
          </a:prstGeom>
          <a:noFill/>
        </p:spPr>
        <p:txBody>
          <a:bodyPr wrap="none" rtlCol="0">
            <a:spAutoFit/>
          </a:bodyPr>
          <a:lstStyle/>
          <a:p>
            <a:r>
              <a:rPr lang="en-US" sz="1200" dirty="0"/>
              <a:t>Input 3</a:t>
            </a:r>
          </a:p>
        </p:txBody>
      </p:sp>
      <p:cxnSp>
        <p:nvCxnSpPr>
          <p:cNvPr id="19" name="Straight Arrow Connector 18">
            <a:extLst>
              <a:ext uri="{FF2B5EF4-FFF2-40B4-BE49-F238E27FC236}">
                <a16:creationId xmlns:a16="http://schemas.microsoft.com/office/drawing/2014/main" id="{7FCA8434-DEFC-4DAE-8324-C70159BAC465}"/>
              </a:ext>
            </a:extLst>
          </p:cNvPr>
          <p:cNvCxnSpPr/>
          <p:nvPr/>
        </p:nvCxnSpPr>
        <p:spPr>
          <a:xfrm>
            <a:off x="8125692" y="4524925"/>
            <a:ext cx="880217" cy="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FF7F6D7B-0FEE-4676-9FD5-33E980D3F5CB}"/>
              </a:ext>
            </a:extLst>
          </p:cNvPr>
          <p:cNvSpPr txBox="1"/>
          <p:nvPr/>
        </p:nvSpPr>
        <p:spPr>
          <a:xfrm>
            <a:off x="9109623" y="4386425"/>
            <a:ext cx="755335" cy="276999"/>
          </a:xfrm>
          <a:prstGeom prst="rect">
            <a:avLst/>
          </a:prstGeom>
          <a:noFill/>
        </p:spPr>
        <p:txBody>
          <a:bodyPr wrap="none" rtlCol="0">
            <a:spAutoFit/>
          </a:bodyPr>
          <a:lstStyle/>
          <a:p>
            <a:r>
              <a:rPr lang="en-US" sz="1200" dirty="0"/>
              <a:t>Output 1</a:t>
            </a:r>
          </a:p>
        </p:txBody>
      </p:sp>
      <p:cxnSp>
        <p:nvCxnSpPr>
          <p:cNvPr id="22" name="Straight Arrow Connector 21">
            <a:extLst>
              <a:ext uri="{FF2B5EF4-FFF2-40B4-BE49-F238E27FC236}">
                <a16:creationId xmlns:a16="http://schemas.microsoft.com/office/drawing/2014/main" id="{B7A66ADA-7F8B-49EC-9F8A-2927AF6DD944}"/>
              </a:ext>
            </a:extLst>
          </p:cNvPr>
          <p:cNvCxnSpPr/>
          <p:nvPr/>
        </p:nvCxnSpPr>
        <p:spPr>
          <a:xfrm>
            <a:off x="8125692" y="5257827"/>
            <a:ext cx="880217" cy="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0FDFF9BA-BD84-4776-B515-967CB344BF51}"/>
              </a:ext>
            </a:extLst>
          </p:cNvPr>
          <p:cNvSpPr txBox="1"/>
          <p:nvPr/>
        </p:nvSpPr>
        <p:spPr>
          <a:xfrm>
            <a:off x="9109623" y="5119327"/>
            <a:ext cx="755335" cy="276999"/>
          </a:xfrm>
          <a:prstGeom prst="rect">
            <a:avLst/>
          </a:prstGeom>
          <a:noFill/>
        </p:spPr>
        <p:txBody>
          <a:bodyPr wrap="none" rtlCol="0">
            <a:spAutoFit/>
          </a:bodyPr>
          <a:lstStyle/>
          <a:p>
            <a:r>
              <a:rPr lang="en-US" sz="1200" dirty="0"/>
              <a:t>Output 2</a:t>
            </a:r>
          </a:p>
        </p:txBody>
      </p:sp>
      <p:sp>
        <p:nvSpPr>
          <p:cNvPr id="5" name="Left Brace 4">
            <a:extLst>
              <a:ext uri="{FF2B5EF4-FFF2-40B4-BE49-F238E27FC236}">
                <a16:creationId xmlns:a16="http://schemas.microsoft.com/office/drawing/2014/main" id="{51D546D4-36E0-4BE7-A7A9-944E6DDD19C2}"/>
              </a:ext>
            </a:extLst>
          </p:cNvPr>
          <p:cNvSpPr/>
          <p:nvPr/>
        </p:nvSpPr>
        <p:spPr>
          <a:xfrm>
            <a:off x="1640552" y="3922520"/>
            <a:ext cx="401207" cy="2010073"/>
          </a:xfrm>
          <a:prstGeom prst="leftBrace">
            <a:avLst/>
          </a:prstGeom>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25" name="TextBox 24">
            <a:extLst>
              <a:ext uri="{FF2B5EF4-FFF2-40B4-BE49-F238E27FC236}">
                <a16:creationId xmlns:a16="http://schemas.microsoft.com/office/drawing/2014/main" id="{5DEF4895-914A-402F-88FA-6DA23BA4EA3B}"/>
              </a:ext>
            </a:extLst>
          </p:cNvPr>
          <p:cNvSpPr txBox="1"/>
          <p:nvPr/>
        </p:nvSpPr>
        <p:spPr>
          <a:xfrm>
            <a:off x="726183" y="4462725"/>
            <a:ext cx="724723" cy="830997"/>
          </a:xfrm>
          <a:prstGeom prst="rect">
            <a:avLst/>
          </a:prstGeom>
          <a:noFill/>
        </p:spPr>
        <p:txBody>
          <a:bodyPr wrap="square" rtlCol="0">
            <a:spAutoFit/>
          </a:bodyPr>
          <a:lstStyle/>
          <a:p>
            <a:r>
              <a:rPr lang="en-US" sz="1200" dirty="0"/>
              <a:t>Can be pushed in parallel</a:t>
            </a:r>
          </a:p>
        </p:txBody>
      </p:sp>
      <p:sp>
        <p:nvSpPr>
          <p:cNvPr id="6" name="Right Brace 5">
            <a:extLst>
              <a:ext uri="{FF2B5EF4-FFF2-40B4-BE49-F238E27FC236}">
                <a16:creationId xmlns:a16="http://schemas.microsoft.com/office/drawing/2014/main" id="{D6AC9F67-E893-4758-9945-1B80D3536403}"/>
              </a:ext>
            </a:extLst>
          </p:cNvPr>
          <p:cNvSpPr/>
          <p:nvPr/>
        </p:nvSpPr>
        <p:spPr>
          <a:xfrm>
            <a:off x="9784935" y="4247260"/>
            <a:ext cx="457905" cy="1323174"/>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43D41A3C-1EC7-4610-83CC-B0991DBFFC18}"/>
              </a:ext>
            </a:extLst>
          </p:cNvPr>
          <p:cNvSpPr txBox="1"/>
          <p:nvPr/>
        </p:nvSpPr>
        <p:spPr>
          <a:xfrm>
            <a:off x="10450158" y="4493348"/>
            <a:ext cx="864474" cy="830997"/>
          </a:xfrm>
          <a:prstGeom prst="rect">
            <a:avLst/>
          </a:prstGeom>
          <a:noFill/>
        </p:spPr>
        <p:txBody>
          <a:bodyPr wrap="square" rtlCol="0">
            <a:spAutoFit/>
          </a:bodyPr>
          <a:lstStyle/>
          <a:p>
            <a:r>
              <a:rPr lang="en-US" sz="1200" dirty="0"/>
              <a:t>Can be read or published in parallel</a:t>
            </a:r>
          </a:p>
        </p:txBody>
      </p:sp>
    </p:spTree>
    <p:extLst>
      <p:ext uri="{BB962C8B-B14F-4D97-AF65-F5344CB8AC3E}">
        <p14:creationId xmlns:p14="http://schemas.microsoft.com/office/powerpoint/2010/main" val="659596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61646FA-6608-4A01-AB66-BB16AE5465A0}"/>
              </a:ext>
            </a:extLst>
          </p:cNvPr>
          <p:cNvSpPr/>
          <p:nvPr/>
        </p:nvSpPr>
        <p:spPr>
          <a:xfrm>
            <a:off x="1" y="0"/>
            <a:ext cx="12192000" cy="680900"/>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9E9219B8-B9B4-4674-ACF9-9592030CF513}"/>
              </a:ext>
            </a:extLst>
          </p:cNvPr>
          <p:cNvSpPr txBox="1"/>
          <p:nvPr/>
        </p:nvSpPr>
        <p:spPr>
          <a:xfrm>
            <a:off x="41557" y="21310"/>
            <a:ext cx="12191999" cy="646331"/>
          </a:xfrm>
          <a:prstGeom prst="rect">
            <a:avLst/>
          </a:prstGeom>
          <a:noFill/>
        </p:spPr>
        <p:txBody>
          <a:bodyPr wrap="square" rtlCol="0">
            <a:spAutoFit/>
          </a:bodyPr>
          <a:lstStyle/>
          <a:p>
            <a:r>
              <a:rPr lang="en-US" sz="3600" cap="all" spc="-150" dirty="0">
                <a:solidFill>
                  <a:schemeClr val="accent1"/>
                </a:solidFill>
                <a:latin typeface="+mj-lt"/>
                <a:ea typeface="Adobe Gothic Std B" panose="020B0800000000000000" pitchFamily="34" charset="-128"/>
                <a:cs typeface="Times New Roman" panose="02020603050405020304" pitchFamily="18" charset="0"/>
              </a:rPr>
              <a:t>Mesh Execution</a:t>
            </a:r>
            <a:endParaRPr lang="en-US" sz="3600" cap="all" spc="-150" dirty="0">
              <a:solidFill>
                <a:schemeClr val="bg1">
                  <a:lumMod val="85000"/>
                </a:schemeClr>
              </a:solidFill>
              <a:latin typeface="+mj-lt"/>
              <a:ea typeface="Adobe Gothic Std B" panose="020B0800000000000000" pitchFamily="34" charset="-128"/>
            </a:endParaRPr>
          </a:p>
        </p:txBody>
      </p:sp>
      <p:sp>
        <p:nvSpPr>
          <p:cNvPr id="68" name="Shape 2220">
            <a:extLst>
              <a:ext uri="{FF2B5EF4-FFF2-40B4-BE49-F238E27FC236}">
                <a16:creationId xmlns:a16="http://schemas.microsoft.com/office/drawing/2014/main" id="{8CFD5595-3828-4A94-B93F-9436437E06D7}"/>
              </a:ext>
            </a:extLst>
          </p:cNvPr>
          <p:cNvSpPr/>
          <p:nvPr/>
        </p:nvSpPr>
        <p:spPr>
          <a:xfrm>
            <a:off x="11683612" y="5932593"/>
            <a:ext cx="282982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4" name="Shape 2220">
            <a:extLst>
              <a:ext uri="{FF2B5EF4-FFF2-40B4-BE49-F238E27FC236}">
                <a16:creationId xmlns:a16="http://schemas.microsoft.com/office/drawing/2014/main" id="{31C1DB49-A8D9-42D6-BC25-14932B7AFFFB}"/>
              </a:ext>
            </a:extLst>
          </p:cNvPr>
          <p:cNvSpPr/>
          <p:nvPr/>
        </p:nvSpPr>
        <p:spPr>
          <a:xfrm>
            <a:off x="3168479" y="736654"/>
            <a:ext cx="2716694"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6" name="Shape 2220">
            <a:extLst>
              <a:ext uri="{FF2B5EF4-FFF2-40B4-BE49-F238E27FC236}">
                <a16:creationId xmlns:a16="http://schemas.microsoft.com/office/drawing/2014/main" id="{A24DBF60-67B8-4B1C-953D-0CD9E5A74953}"/>
              </a:ext>
            </a:extLst>
          </p:cNvPr>
          <p:cNvSpPr/>
          <p:nvPr/>
        </p:nvSpPr>
        <p:spPr>
          <a:xfrm>
            <a:off x="8715842" y="890542"/>
            <a:ext cx="3346885"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1" name="Shape 2220">
            <a:extLst>
              <a:ext uri="{FF2B5EF4-FFF2-40B4-BE49-F238E27FC236}">
                <a16:creationId xmlns:a16="http://schemas.microsoft.com/office/drawing/2014/main" id="{CD1784BD-3D95-4B73-8F4A-8E3CC7A2491F}"/>
              </a:ext>
            </a:extLst>
          </p:cNvPr>
          <p:cNvSpPr/>
          <p:nvPr/>
        </p:nvSpPr>
        <p:spPr>
          <a:xfrm>
            <a:off x="7194286" y="1032406"/>
            <a:ext cx="437824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7" name="TextBox 26">
            <a:extLst>
              <a:ext uri="{FF2B5EF4-FFF2-40B4-BE49-F238E27FC236}">
                <a16:creationId xmlns:a16="http://schemas.microsoft.com/office/drawing/2014/main" id="{CA362A37-C7A4-4411-B9C9-711994A1EE1C}"/>
              </a:ext>
            </a:extLst>
          </p:cNvPr>
          <p:cNvSpPr txBox="1"/>
          <p:nvPr/>
        </p:nvSpPr>
        <p:spPr>
          <a:xfrm>
            <a:off x="136245" y="813007"/>
            <a:ext cx="11894255" cy="646331"/>
          </a:xfrm>
          <a:prstGeom prst="rect">
            <a:avLst/>
          </a:prstGeom>
          <a:noFill/>
        </p:spPr>
        <p:txBody>
          <a:bodyPr wrap="square" rtlCol="0">
            <a:spAutoFit/>
          </a:bodyPr>
          <a:lstStyle/>
          <a:p>
            <a:r>
              <a:rPr lang="en-US" sz="3600" cap="all" spc="-150" dirty="0">
                <a:solidFill>
                  <a:srgbClr val="595959"/>
                </a:solidFill>
                <a:latin typeface="+mj-lt"/>
                <a:ea typeface="Adobe Gothic Std B" panose="020B0800000000000000" pitchFamily="34" charset="-128"/>
              </a:rPr>
              <a:t>Throughput and Flow</a:t>
            </a:r>
          </a:p>
        </p:txBody>
      </p:sp>
      <p:sp>
        <p:nvSpPr>
          <p:cNvPr id="13" name="object 197">
            <a:extLst>
              <a:ext uri="{FF2B5EF4-FFF2-40B4-BE49-F238E27FC236}">
                <a16:creationId xmlns:a16="http://schemas.microsoft.com/office/drawing/2014/main" id="{7EA89F41-5932-4148-9FA2-5F4978EE1F9A}"/>
              </a:ext>
            </a:extLst>
          </p:cNvPr>
          <p:cNvSpPr txBox="1"/>
          <p:nvPr/>
        </p:nvSpPr>
        <p:spPr>
          <a:xfrm>
            <a:off x="433673" y="1843252"/>
            <a:ext cx="10753440" cy="407804"/>
          </a:xfrm>
          <a:prstGeom prst="rect">
            <a:avLst/>
          </a:prstGeom>
        </p:spPr>
        <p:txBody>
          <a:bodyPr vert="horz" wrap="square" lIns="0" tIns="38100" rIns="0" bIns="0" rtlCol="0">
            <a:spAutoFit/>
          </a:bodyPr>
          <a:lstStyle/>
          <a:p>
            <a:pPr marL="12700">
              <a:spcBef>
                <a:spcPts val="300"/>
              </a:spcBef>
            </a:pPr>
            <a:r>
              <a:rPr lang="en-US" sz="2400" b="1" dirty="0">
                <a:solidFill>
                  <a:srgbClr val="1CADE4"/>
                </a:solidFill>
                <a:cs typeface="Franklin Gothic Book"/>
              </a:rPr>
              <a:t>Meshes thrive under consistent, not </a:t>
            </a:r>
            <a:r>
              <a:rPr lang="en-US" sz="2400" b="1" dirty="0" err="1">
                <a:solidFill>
                  <a:srgbClr val="1CADE4"/>
                </a:solidFill>
                <a:cs typeface="Franklin Gothic Book"/>
              </a:rPr>
              <a:t>bursty</a:t>
            </a:r>
            <a:r>
              <a:rPr lang="en-US" sz="2400" b="1" dirty="0">
                <a:solidFill>
                  <a:srgbClr val="1CADE4"/>
                </a:solidFill>
                <a:cs typeface="Franklin Gothic Book"/>
              </a:rPr>
              <a:t> flow. Remember the sorting mesh. </a:t>
            </a:r>
          </a:p>
        </p:txBody>
      </p:sp>
      <p:pic>
        <p:nvPicPr>
          <p:cNvPr id="29" name="Picture 2" descr="Benesnetwork.png">
            <a:extLst>
              <a:ext uri="{FF2B5EF4-FFF2-40B4-BE49-F238E27FC236}">
                <a16:creationId xmlns:a16="http://schemas.microsoft.com/office/drawing/2014/main" id="{AB125F11-3620-4D9C-A0DA-E57BCA6625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5087" y="2304793"/>
            <a:ext cx="6296025" cy="1905000"/>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a:extLst>
              <a:ext uri="{FF2B5EF4-FFF2-40B4-BE49-F238E27FC236}">
                <a16:creationId xmlns:a16="http://schemas.microsoft.com/office/drawing/2014/main" id="{A5B82F99-5E18-475B-9627-7D78DB2D470E}"/>
              </a:ext>
            </a:extLst>
          </p:cNvPr>
          <p:cNvSpPr txBox="1"/>
          <p:nvPr/>
        </p:nvSpPr>
        <p:spPr>
          <a:xfrm>
            <a:off x="2897287" y="4219874"/>
            <a:ext cx="698076" cy="369332"/>
          </a:xfrm>
          <a:prstGeom prst="rect">
            <a:avLst/>
          </a:prstGeom>
          <a:noFill/>
        </p:spPr>
        <p:txBody>
          <a:bodyPr wrap="none" rtlCol="0">
            <a:spAutoFit/>
          </a:bodyPr>
          <a:lstStyle/>
          <a:p>
            <a:r>
              <a:rPr lang="en-US" dirty="0"/>
              <a:t>Set 1</a:t>
            </a:r>
          </a:p>
        </p:txBody>
      </p:sp>
      <p:sp>
        <p:nvSpPr>
          <p:cNvPr id="31" name="TextBox 30">
            <a:extLst>
              <a:ext uri="{FF2B5EF4-FFF2-40B4-BE49-F238E27FC236}">
                <a16:creationId xmlns:a16="http://schemas.microsoft.com/office/drawing/2014/main" id="{C72D957A-4A9C-4119-977D-7675C8E28653}"/>
              </a:ext>
            </a:extLst>
          </p:cNvPr>
          <p:cNvSpPr txBox="1"/>
          <p:nvPr/>
        </p:nvSpPr>
        <p:spPr>
          <a:xfrm>
            <a:off x="4131867" y="4523276"/>
            <a:ext cx="698076" cy="369332"/>
          </a:xfrm>
          <a:prstGeom prst="rect">
            <a:avLst/>
          </a:prstGeom>
          <a:noFill/>
        </p:spPr>
        <p:txBody>
          <a:bodyPr wrap="none" rtlCol="0">
            <a:spAutoFit/>
          </a:bodyPr>
          <a:lstStyle/>
          <a:p>
            <a:r>
              <a:rPr lang="en-US" dirty="0"/>
              <a:t>Set 1</a:t>
            </a:r>
          </a:p>
        </p:txBody>
      </p:sp>
      <p:sp>
        <p:nvSpPr>
          <p:cNvPr id="32" name="TextBox 31">
            <a:extLst>
              <a:ext uri="{FF2B5EF4-FFF2-40B4-BE49-F238E27FC236}">
                <a16:creationId xmlns:a16="http://schemas.microsoft.com/office/drawing/2014/main" id="{AF058DED-13D9-4294-8194-48C6F58FAAAB}"/>
              </a:ext>
            </a:extLst>
          </p:cNvPr>
          <p:cNvSpPr txBox="1"/>
          <p:nvPr/>
        </p:nvSpPr>
        <p:spPr>
          <a:xfrm>
            <a:off x="2902921" y="4523276"/>
            <a:ext cx="698076" cy="369332"/>
          </a:xfrm>
          <a:prstGeom prst="rect">
            <a:avLst/>
          </a:prstGeom>
          <a:noFill/>
        </p:spPr>
        <p:txBody>
          <a:bodyPr wrap="none" rtlCol="0">
            <a:spAutoFit/>
          </a:bodyPr>
          <a:lstStyle/>
          <a:p>
            <a:r>
              <a:rPr lang="en-US" dirty="0"/>
              <a:t>Set 2</a:t>
            </a:r>
          </a:p>
        </p:txBody>
      </p:sp>
      <p:sp>
        <p:nvSpPr>
          <p:cNvPr id="33" name="TextBox 32">
            <a:extLst>
              <a:ext uri="{FF2B5EF4-FFF2-40B4-BE49-F238E27FC236}">
                <a16:creationId xmlns:a16="http://schemas.microsoft.com/office/drawing/2014/main" id="{5E078E83-EC1B-4BE8-ACBE-0EA7055BB48B}"/>
              </a:ext>
            </a:extLst>
          </p:cNvPr>
          <p:cNvSpPr txBox="1"/>
          <p:nvPr/>
        </p:nvSpPr>
        <p:spPr>
          <a:xfrm>
            <a:off x="5360813" y="4834336"/>
            <a:ext cx="698076" cy="369332"/>
          </a:xfrm>
          <a:prstGeom prst="rect">
            <a:avLst/>
          </a:prstGeom>
          <a:noFill/>
        </p:spPr>
        <p:txBody>
          <a:bodyPr wrap="none" rtlCol="0">
            <a:spAutoFit/>
          </a:bodyPr>
          <a:lstStyle/>
          <a:p>
            <a:r>
              <a:rPr lang="en-US" dirty="0"/>
              <a:t>Set 1</a:t>
            </a:r>
          </a:p>
        </p:txBody>
      </p:sp>
      <p:sp>
        <p:nvSpPr>
          <p:cNvPr id="34" name="TextBox 33">
            <a:extLst>
              <a:ext uri="{FF2B5EF4-FFF2-40B4-BE49-F238E27FC236}">
                <a16:creationId xmlns:a16="http://schemas.microsoft.com/office/drawing/2014/main" id="{F0431C99-217F-4C5C-9906-DCCF1707F28B}"/>
              </a:ext>
            </a:extLst>
          </p:cNvPr>
          <p:cNvSpPr txBox="1"/>
          <p:nvPr/>
        </p:nvSpPr>
        <p:spPr>
          <a:xfrm>
            <a:off x="4131867" y="4830087"/>
            <a:ext cx="698076" cy="369332"/>
          </a:xfrm>
          <a:prstGeom prst="rect">
            <a:avLst/>
          </a:prstGeom>
          <a:noFill/>
        </p:spPr>
        <p:txBody>
          <a:bodyPr wrap="none" rtlCol="0">
            <a:spAutoFit/>
          </a:bodyPr>
          <a:lstStyle/>
          <a:p>
            <a:r>
              <a:rPr lang="en-US" dirty="0"/>
              <a:t>Set 2</a:t>
            </a:r>
          </a:p>
        </p:txBody>
      </p:sp>
      <p:sp>
        <p:nvSpPr>
          <p:cNvPr id="35" name="TextBox 34">
            <a:extLst>
              <a:ext uri="{FF2B5EF4-FFF2-40B4-BE49-F238E27FC236}">
                <a16:creationId xmlns:a16="http://schemas.microsoft.com/office/drawing/2014/main" id="{685E0345-48DE-45B6-9730-6E66F7C5F39A}"/>
              </a:ext>
            </a:extLst>
          </p:cNvPr>
          <p:cNvSpPr txBox="1"/>
          <p:nvPr/>
        </p:nvSpPr>
        <p:spPr>
          <a:xfrm>
            <a:off x="2897287" y="4832704"/>
            <a:ext cx="698076" cy="369332"/>
          </a:xfrm>
          <a:prstGeom prst="rect">
            <a:avLst/>
          </a:prstGeom>
          <a:noFill/>
        </p:spPr>
        <p:txBody>
          <a:bodyPr wrap="none" rtlCol="0">
            <a:spAutoFit/>
          </a:bodyPr>
          <a:lstStyle/>
          <a:p>
            <a:r>
              <a:rPr lang="en-US" dirty="0"/>
              <a:t>Set 3</a:t>
            </a:r>
          </a:p>
        </p:txBody>
      </p:sp>
      <p:sp>
        <p:nvSpPr>
          <p:cNvPr id="37" name="TextBox 36">
            <a:extLst>
              <a:ext uri="{FF2B5EF4-FFF2-40B4-BE49-F238E27FC236}">
                <a16:creationId xmlns:a16="http://schemas.microsoft.com/office/drawing/2014/main" id="{4B35DE0E-927A-4B5F-8403-D53BBAA4141E}"/>
              </a:ext>
            </a:extLst>
          </p:cNvPr>
          <p:cNvSpPr txBox="1"/>
          <p:nvPr/>
        </p:nvSpPr>
        <p:spPr>
          <a:xfrm>
            <a:off x="6607305" y="5136898"/>
            <a:ext cx="698076" cy="369332"/>
          </a:xfrm>
          <a:prstGeom prst="rect">
            <a:avLst/>
          </a:prstGeom>
          <a:noFill/>
        </p:spPr>
        <p:txBody>
          <a:bodyPr wrap="none" rtlCol="0">
            <a:spAutoFit/>
          </a:bodyPr>
          <a:lstStyle/>
          <a:p>
            <a:r>
              <a:rPr lang="en-US" dirty="0"/>
              <a:t>Set 1</a:t>
            </a:r>
          </a:p>
        </p:txBody>
      </p:sp>
      <p:sp>
        <p:nvSpPr>
          <p:cNvPr id="38" name="TextBox 37">
            <a:extLst>
              <a:ext uri="{FF2B5EF4-FFF2-40B4-BE49-F238E27FC236}">
                <a16:creationId xmlns:a16="http://schemas.microsoft.com/office/drawing/2014/main" id="{4E1E268F-A0F4-4E45-9E6B-30D86897D972}"/>
              </a:ext>
            </a:extLst>
          </p:cNvPr>
          <p:cNvSpPr txBox="1"/>
          <p:nvPr/>
        </p:nvSpPr>
        <p:spPr>
          <a:xfrm>
            <a:off x="5378359" y="5132649"/>
            <a:ext cx="698076" cy="369332"/>
          </a:xfrm>
          <a:prstGeom prst="rect">
            <a:avLst/>
          </a:prstGeom>
          <a:noFill/>
        </p:spPr>
        <p:txBody>
          <a:bodyPr wrap="none" rtlCol="0">
            <a:spAutoFit/>
          </a:bodyPr>
          <a:lstStyle/>
          <a:p>
            <a:r>
              <a:rPr lang="en-US" dirty="0"/>
              <a:t>Set 2</a:t>
            </a:r>
          </a:p>
        </p:txBody>
      </p:sp>
      <p:sp>
        <p:nvSpPr>
          <p:cNvPr id="39" name="TextBox 38">
            <a:extLst>
              <a:ext uri="{FF2B5EF4-FFF2-40B4-BE49-F238E27FC236}">
                <a16:creationId xmlns:a16="http://schemas.microsoft.com/office/drawing/2014/main" id="{FEC8D6DE-A752-4634-8D80-1551D7EEA1EA}"/>
              </a:ext>
            </a:extLst>
          </p:cNvPr>
          <p:cNvSpPr txBox="1"/>
          <p:nvPr/>
        </p:nvSpPr>
        <p:spPr>
          <a:xfrm>
            <a:off x="4143779" y="5135266"/>
            <a:ext cx="698076" cy="369332"/>
          </a:xfrm>
          <a:prstGeom prst="rect">
            <a:avLst/>
          </a:prstGeom>
          <a:noFill/>
        </p:spPr>
        <p:txBody>
          <a:bodyPr wrap="none" rtlCol="0">
            <a:spAutoFit/>
          </a:bodyPr>
          <a:lstStyle/>
          <a:p>
            <a:r>
              <a:rPr lang="en-US" dirty="0"/>
              <a:t>Set 3</a:t>
            </a:r>
          </a:p>
        </p:txBody>
      </p:sp>
      <p:sp>
        <p:nvSpPr>
          <p:cNvPr id="40" name="TextBox 39">
            <a:extLst>
              <a:ext uri="{FF2B5EF4-FFF2-40B4-BE49-F238E27FC236}">
                <a16:creationId xmlns:a16="http://schemas.microsoft.com/office/drawing/2014/main" id="{14430D40-D6B7-4A56-A9D2-A375E0C2DDBB}"/>
              </a:ext>
            </a:extLst>
          </p:cNvPr>
          <p:cNvSpPr txBox="1"/>
          <p:nvPr/>
        </p:nvSpPr>
        <p:spPr>
          <a:xfrm>
            <a:off x="2906444" y="5129839"/>
            <a:ext cx="698076" cy="369332"/>
          </a:xfrm>
          <a:prstGeom prst="rect">
            <a:avLst/>
          </a:prstGeom>
          <a:noFill/>
        </p:spPr>
        <p:txBody>
          <a:bodyPr wrap="none" rtlCol="0">
            <a:spAutoFit/>
          </a:bodyPr>
          <a:lstStyle/>
          <a:p>
            <a:r>
              <a:rPr lang="en-US" dirty="0"/>
              <a:t>Set 4</a:t>
            </a:r>
          </a:p>
        </p:txBody>
      </p:sp>
      <p:sp>
        <p:nvSpPr>
          <p:cNvPr id="41" name="TextBox 40">
            <a:extLst>
              <a:ext uri="{FF2B5EF4-FFF2-40B4-BE49-F238E27FC236}">
                <a16:creationId xmlns:a16="http://schemas.microsoft.com/office/drawing/2014/main" id="{A3A0CCC3-BFFC-4D52-9241-51BBA705E35A}"/>
              </a:ext>
            </a:extLst>
          </p:cNvPr>
          <p:cNvSpPr txBox="1"/>
          <p:nvPr/>
        </p:nvSpPr>
        <p:spPr>
          <a:xfrm>
            <a:off x="7841885" y="5456262"/>
            <a:ext cx="698076" cy="369332"/>
          </a:xfrm>
          <a:prstGeom prst="rect">
            <a:avLst/>
          </a:prstGeom>
          <a:noFill/>
        </p:spPr>
        <p:txBody>
          <a:bodyPr wrap="none" rtlCol="0">
            <a:spAutoFit/>
          </a:bodyPr>
          <a:lstStyle/>
          <a:p>
            <a:r>
              <a:rPr lang="en-US" dirty="0"/>
              <a:t>Set 1</a:t>
            </a:r>
          </a:p>
        </p:txBody>
      </p:sp>
      <p:sp>
        <p:nvSpPr>
          <p:cNvPr id="42" name="TextBox 41">
            <a:extLst>
              <a:ext uri="{FF2B5EF4-FFF2-40B4-BE49-F238E27FC236}">
                <a16:creationId xmlns:a16="http://schemas.microsoft.com/office/drawing/2014/main" id="{6575C34C-2236-4313-A03F-7C7900D29B06}"/>
              </a:ext>
            </a:extLst>
          </p:cNvPr>
          <p:cNvSpPr txBox="1"/>
          <p:nvPr/>
        </p:nvSpPr>
        <p:spPr>
          <a:xfrm>
            <a:off x="6612939" y="5452013"/>
            <a:ext cx="698076" cy="369332"/>
          </a:xfrm>
          <a:prstGeom prst="rect">
            <a:avLst/>
          </a:prstGeom>
          <a:noFill/>
        </p:spPr>
        <p:txBody>
          <a:bodyPr wrap="none" rtlCol="0">
            <a:spAutoFit/>
          </a:bodyPr>
          <a:lstStyle/>
          <a:p>
            <a:r>
              <a:rPr lang="en-US" dirty="0"/>
              <a:t>Set 2</a:t>
            </a:r>
          </a:p>
        </p:txBody>
      </p:sp>
      <p:sp>
        <p:nvSpPr>
          <p:cNvPr id="43" name="TextBox 42">
            <a:extLst>
              <a:ext uri="{FF2B5EF4-FFF2-40B4-BE49-F238E27FC236}">
                <a16:creationId xmlns:a16="http://schemas.microsoft.com/office/drawing/2014/main" id="{527054F7-5240-4968-BDA9-87ECC72A888F}"/>
              </a:ext>
            </a:extLst>
          </p:cNvPr>
          <p:cNvSpPr txBox="1"/>
          <p:nvPr/>
        </p:nvSpPr>
        <p:spPr>
          <a:xfrm>
            <a:off x="5378359" y="5454630"/>
            <a:ext cx="698076" cy="369332"/>
          </a:xfrm>
          <a:prstGeom prst="rect">
            <a:avLst/>
          </a:prstGeom>
          <a:noFill/>
        </p:spPr>
        <p:txBody>
          <a:bodyPr wrap="none" rtlCol="0">
            <a:spAutoFit/>
          </a:bodyPr>
          <a:lstStyle/>
          <a:p>
            <a:r>
              <a:rPr lang="en-US" dirty="0"/>
              <a:t>Set 3</a:t>
            </a:r>
          </a:p>
        </p:txBody>
      </p:sp>
      <p:sp>
        <p:nvSpPr>
          <p:cNvPr id="44" name="TextBox 43">
            <a:extLst>
              <a:ext uri="{FF2B5EF4-FFF2-40B4-BE49-F238E27FC236}">
                <a16:creationId xmlns:a16="http://schemas.microsoft.com/office/drawing/2014/main" id="{6EA7A436-51AB-4D72-9EF4-2A55C5A62404}"/>
              </a:ext>
            </a:extLst>
          </p:cNvPr>
          <p:cNvSpPr txBox="1"/>
          <p:nvPr/>
        </p:nvSpPr>
        <p:spPr>
          <a:xfrm>
            <a:off x="4141024" y="5449203"/>
            <a:ext cx="698076" cy="369332"/>
          </a:xfrm>
          <a:prstGeom prst="rect">
            <a:avLst/>
          </a:prstGeom>
          <a:noFill/>
        </p:spPr>
        <p:txBody>
          <a:bodyPr wrap="none" rtlCol="0">
            <a:spAutoFit/>
          </a:bodyPr>
          <a:lstStyle/>
          <a:p>
            <a:r>
              <a:rPr lang="en-US" dirty="0"/>
              <a:t>Set 4</a:t>
            </a:r>
          </a:p>
        </p:txBody>
      </p:sp>
      <p:sp>
        <p:nvSpPr>
          <p:cNvPr id="45" name="TextBox 44">
            <a:extLst>
              <a:ext uri="{FF2B5EF4-FFF2-40B4-BE49-F238E27FC236}">
                <a16:creationId xmlns:a16="http://schemas.microsoft.com/office/drawing/2014/main" id="{C68CEE4D-D010-4464-9FEA-29A8958C2243}"/>
              </a:ext>
            </a:extLst>
          </p:cNvPr>
          <p:cNvSpPr txBox="1"/>
          <p:nvPr/>
        </p:nvSpPr>
        <p:spPr>
          <a:xfrm>
            <a:off x="2897287" y="5452013"/>
            <a:ext cx="698076" cy="369332"/>
          </a:xfrm>
          <a:prstGeom prst="rect">
            <a:avLst/>
          </a:prstGeom>
          <a:noFill/>
        </p:spPr>
        <p:txBody>
          <a:bodyPr wrap="none" rtlCol="0">
            <a:spAutoFit/>
          </a:bodyPr>
          <a:lstStyle/>
          <a:p>
            <a:r>
              <a:rPr lang="en-US" dirty="0"/>
              <a:t>Set 5</a:t>
            </a:r>
          </a:p>
        </p:txBody>
      </p:sp>
      <p:sp>
        <p:nvSpPr>
          <p:cNvPr id="46" name="TextBox 45">
            <a:extLst>
              <a:ext uri="{FF2B5EF4-FFF2-40B4-BE49-F238E27FC236}">
                <a16:creationId xmlns:a16="http://schemas.microsoft.com/office/drawing/2014/main" id="{3B7B05B3-401A-4A0E-BA71-0A92B0B15DA2}"/>
              </a:ext>
            </a:extLst>
          </p:cNvPr>
          <p:cNvSpPr txBox="1"/>
          <p:nvPr/>
        </p:nvSpPr>
        <p:spPr>
          <a:xfrm>
            <a:off x="1336673" y="4219874"/>
            <a:ext cx="950901" cy="369332"/>
          </a:xfrm>
          <a:prstGeom prst="rect">
            <a:avLst/>
          </a:prstGeom>
          <a:noFill/>
        </p:spPr>
        <p:txBody>
          <a:bodyPr wrap="none" rtlCol="0">
            <a:spAutoFit/>
          </a:bodyPr>
          <a:lstStyle/>
          <a:p>
            <a:r>
              <a:rPr lang="en-US" dirty="0"/>
              <a:t>“Tick” 1</a:t>
            </a:r>
          </a:p>
        </p:txBody>
      </p:sp>
      <p:sp>
        <p:nvSpPr>
          <p:cNvPr id="47" name="TextBox 46">
            <a:extLst>
              <a:ext uri="{FF2B5EF4-FFF2-40B4-BE49-F238E27FC236}">
                <a16:creationId xmlns:a16="http://schemas.microsoft.com/office/drawing/2014/main" id="{59E1E061-E206-42CD-B549-212AB6794169}"/>
              </a:ext>
            </a:extLst>
          </p:cNvPr>
          <p:cNvSpPr txBox="1"/>
          <p:nvPr/>
        </p:nvSpPr>
        <p:spPr>
          <a:xfrm>
            <a:off x="1345446" y="4523276"/>
            <a:ext cx="950901" cy="369332"/>
          </a:xfrm>
          <a:prstGeom prst="rect">
            <a:avLst/>
          </a:prstGeom>
          <a:noFill/>
        </p:spPr>
        <p:txBody>
          <a:bodyPr wrap="none" rtlCol="0">
            <a:spAutoFit/>
          </a:bodyPr>
          <a:lstStyle/>
          <a:p>
            <a:r>
              <a:rPr lang="en-US" dirty="0"/>
              <a:t>“Tick” 2</a:t>
            </a:r>
          </a:p>
        </p:txBody>
      </p:sp>
      <p:sp>
        <p:nvSpPr>
          <p:cNvPr id="48" name="TextBox 47">
            <a:extLst>
              <a:ext uri="{FF2B5EF4-FFF2-40B4-BE49-F238E27FC236}">
                <a16:creationId xmlns:a16="http://schemas.microsoft.com/office/drawing/2014/main" id="{75E9053C-2B4C-4280-B5C9-D5B59E43ACD0}"/>
              </a:ext>
            </a:extLst>
          </p:cNvPr>
          <p:cNvSpPr txBox="1"/>
          <p:nvPr/>
        </p:nvSpPr>
        <p:spPr>
          <a:xfrm>
            <a:off x="1346116" y="4826678"/>
            <a:ext cx="950901" cy="369332"/>
          </a:xfrm>
          <a:prstGeom prst="rect">
            <a:avLst/>
          </a:prstGeom>
          <a:noFill/>
        </p:spPr>
        <p:txBody>
          <a:bodyPr wrap="none" rtlCol="0">
            <a:spAutoFit/>
          </a:bodyPr>
          <a:lstStyle/>
          <a:p>
            <a:r>
              <a:rPr lang="en-US" dirty="0"/>
              <a:t>“Tick” 3</a:t>
            </a:r>
          </a:p>
        </p:txBody>
      </p:sp>
      <p:sp>
        <p:nvSpPr>
          <p:cNvPr id="49" name="TextBox 48">
            <a:extLst>
              <a:ext uri="{FF2B5EF4-FFF2-40B4-BE49-F238E27FC236}">
                <a16:creationId xmlns:a16="http://schemas.microsoft.com/office/drawing/2014/main" id="{7A996768-DB32-41DC-B48B-6575AF57634C}"/>
              </a:ext>
            </a:extLst>
          </p:cNvPr>
          <p:cNvSpPr txBox="1"/>
          <p:nvPr/>
        </p:nvSpPr>
        <p:spPr>
          <a:xfrm>
            <a:off x="1346786" y="5129839"/>
            <a:ext cx="950901" cy="369332"/>
          </a:xfrm>
          <a:prstGeom prst="rect">
            <a:avLst/>
          </a:prstGeom>
          <a:noFill/>
        </p:spPr>
        <p:txBody>
          <a:bodyPr wrap="none" rtlCol="0">
            <a:spAutoFit/>
          </a:bodyPr>
          <a:lstStyle/>
          <a:p>
            <a:r>
              <a:rPr lang="en-US" dirty="0"/>
              <a:t>“Tick” 4</a:t>
            </a:r>
          </a:p>
        </p:txBody>
      </p:sp>
      <p:sp>
        <p:nvSpPr>
          <p:cNvPr id="50" name="TextBox 49">
            <a:extLst>
              <a:ext uri="{FF2B5EF4-FFF2-40B4-BE49-F238E27FC236}">
                <a16:creationId xmlns:a16="http://schemas.microsoft.com/office/drawing/2014/main" id="{45654472-7247-4AF3-9502-9FBE80EB8575}"/>
              </a:ext>
            </a:extLst>
          </p:cNvPr>
          <p:cNvSpPr txBox="1"/>
          <p:nvPr/>
        </p:nvSpPr>
        <p:spPr>
          <a:xfrm>
            <a:off x="1336672" y="5433241"/>
            <a:ext cx="950901" cy="369332"/>
          </a:xfrm>
          <a:prstGeom prst="rect">
            <a:avLst/>
          </a:prstGeom>
          <a:noFill/>
        </p:spPr>
        <p:txBody>
          <a:bodyPr wrap="none" rtlCol="0">
            <a:spAutoFit/>
          </a:bodyPr>
          <a:lstStyle/>
          <a:p>
            <a:r>
              <a:rPr lang="en-US" dirty="0"/>
              <a:t>“Tick” 5</a:t>
            </a:r>
          </a:p>
        </p:txBody>
      </p:sp>
      <p:sp>
        <p:nvSpPr>
          <p:cNvPr id="51" name="object 197">
            <a:extLst>
              <a:ext uri="{FF2B5EF4-FFF2-40B4-BE49-F238E27FC236}">
                <a16:creationId xmlns:a16="http://schemas.microsoft.com/office/drawing/2014/main" id="{AB78A6AF-C4F5-4974-82D5-9312FB4D9C0A}"/>
              </a:ext>
            </a:extLst>
          </p:cNvPr>
          <p:cNvSpPr txBox="1"/>
          <p:nvPr/>
        </p:nvSpPr>
        <p:spPr>
          <a:xfrm>
            <a:off x="433673" y="5902073"/>
            <a:ext cx="10753440" cy="407804"/>
          </a:xfrm>
          <a:prstGeom prst="rect">
            <a:avLst/>
          </a:prstGeom>
        </p:spPr>
        <p:txBody>
          <a:bodyPr vert="horz" wrap="square" lIns="0" tIns="38100" rIns="0" bIns="0" rtlCol="0">
            <a:spAutoFit/>
          </a:bodyPr>
          <a:lstStyle/>
          <a:p>
            <a:pPr marL="12700">
              <a:spcBef>
                <a:spcPts val="300"/>
              </a:spcBef>
            </a:pPr>
            <a:r>
              <a:rPr lang="en-US" sz="2400" b="1" dirty="0">
                <a:solidFill>
                  <a:srgbClr val="1CADE4"/>
                </a:solidFill>
                <a:cs typeface="Franklin Gothic Book"/>
              </a:rPr>
              <a:t>Coordination and parallelization can be configured. </a:t>
            </a:r>
          </a:p>
        </p:txBody>
      </p:sp>
      <p:sp>
        <p:nvSpPr>
          <p:cNvPr id="52" name="TextBox 51">
            <a:extLst>
              <a:ext uri="{FF2B5EF4-FFF2-40B4-BE49-F238E27FC236}">
                <a16:creationId xmlns:a16="http://schemas.microsoft.com/office/drawing/2014/main" id="{F604C596-C943-49E8-82ED-FCC513152108}"/>
              </a:ext>
            </a:extLst>
          </p:cNvPr>
          <p:cNvSpPr txBox="1"/>
          <p:nvPr/>
        </p:nvSpPr>
        <p:spPr>
          <a:xfrm>
            <a:off x="9321136" y="2663252"/>
            <a:ext cx="2403185" cy="3139321"/>
          </a:xfrm>
          <a:prstGeom prst="rect">
            <a:avLst/>
          </a:prstGeom>
          <a:noFill/>
        </p:spPr>
        <p:txBody>
          <a:bodyPr wrap="square" rtlCol="0">
            <a:spAutoFit/>
          </a:bodyPr>
          <a:lstStyle/>
          <a:p>
            <a:r>
              <a:rPr lang="en-US" dirty="0"/>
              <a:t>Each actor has its own queued inbox.</a:t>
            </a:r>
          </a:p>
          <a:p>
            <a:endParaRPr lang="en-US" dirty="0"/>
          </a:p>
          <a:p>
            <a:r>
              <a:rPr lang="en-US" dirty="0"/>
              <a:t>Only one message will be processed at a time.</a:t>
            </a:r>
          </a:p>
          <a:p>
            <a:endParaRPr lang="en-US" dirty="0"/>
          </a:p>
          <a:p>
            <a:r>
              <a:rPr lang="en-US" dirty="0"/>
              <a:t>Bursts will get queued, but parallelization can increase total throughput.</a:t>
            </a:r>
          </a:p>
        </p:txBody>
      </p:sp>
    </p:spTree>
    <p:extLst>
      <p:ext uri="{BB962C8B-B14F-4D97-AF65-F5344CB8AC3E}">
        <p14:creationId xmlns:p14="http://schemas.microsoft.com/office/powerpoint/2010/main" val="1413859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61646FA-6608-4A01-AB66-BB16AE5465A0}"/>
              </a:ext>
            </a:extLst>
          </p:cNvPr>
          <p:cNvSpPr/>
          <p:nvPr/>
        </p:nvSpPr>
        <p:spPr>
          <a:xfrm>
            <a:off x="1" y="0"/>
            <a:ext cx="12192000" cy="680900"/>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9E9219B8-B9B4-4674-ACF9-9592030CF513}"/>
              </a:ext>
            </a:extLst>
          </p:cNvPr>
          <p:cNvSpPr txBox="1"/>
          <p:nvPr/>
        </p:nvSpPr>
        <p:spPr>
          <a:xfrm>
            <a:off x="41557" y="21310"/>
            <a:ext cx="12191999" cy="646331"/>
          </a:xfrm>
          <a:prstGeom prst="rect">
            <a:avLst/>
          </a:prstGeom>
          <a:noFill/>
        </p:spPr>
        <p:txBody>
          <a:bodyPr wrap="square" rtlCol="0">
            <a:spAutoFit/>
          </a:bodyPr>
          <a:lstStyle/>
          <a:p>
            <a:r>
              <a:rPr lang="en-US" sz="3600" cap="all" spc="-150" dirty="0">
                <a:solidFill>
                  <a:schemeClr val="accent1"/>
                </a:solidFill>
                <a:latin typeface="+mj-lt"/>
                <a:ea typeface="Adobe Gothic Std B" panose="020B0800000000000000" pitchFamily="34" charset="-128"/>
                <a:cs typeface="Times New Roman" panose="02020603050405020304" pitchFamily="18" charset="0"/>
              </a:rPr>
              <a:t>Mesh Execution</a:t>
            </a:r>
            <a:endParaRPr lang="en-US" sz="3600" cap="all" spc="-150" dirty="0">
              <a:solidFill>
                <a:schemeClr val="bg1">
                  <a:lumMod val="85000"/>
                </a:schemeClr>
              </a:solidFill>
              <a:latin typeface="+mj-lt"/>
              <a:ea typeface="Adobe Gothic Std B" panose="020B0800000000000000" pitchFamily="34" charset="-128"/>
            </a:endParaRPr>
          </a:p>
        </p:txBody>
      </p:sp>
      <p:sp>
        <p:nvSpPr>
          <p:cNvPr id="68" name="Shape 2220">
            <a:extLst>
              <a:ext uri="{FF2B5EF4-FFF2-40B4-BE49-F238E27FC236}">
                <a16:creationId xmlns:a16="http://schemas.microsoft.com/office/drawing/2014/main" id="{8CFD5595-3828-4A94-B93F-9436437E06D7}"/>
              </a:ext>
            </a:extLst>
          </p:cNvPr>
          <p:cNvSpPr/>
          <p:nvPr/>
        </p:nvSpPr>
        <p:spPr>
          <a:xfrm>
            <a:off x="11683612" y="5932593"/>
            <a:ext cx="282982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4" name="Shape 2220">
            <a:extLst>
              <a:ext uri="{FF2B5EF4-FFF2-40B4-BE49-F238E27FC236}">
                <a16:creationId xmlns:a16="http://schemas.microsoft.com/office/drawing/2014/main" id="{31C1DB49-A8D9-42D6-BC25-14932B7AFFFB}"/>
              </a:ext>
            </a:extLst>
          </p:cNvPr>
          <p:cNvSpPr/>
          <p:nvPr/>
        </p:nvSpPr>
        <p:spPr>
          <a:xfrm>
            <a:off x="3168479" y="736654"/>
            <a:ext cx="2716694"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6" name="Shape 2220">
            <a:extLst>
              <a:ext uri="{FF2B5EF4-FFF2-40B4-BE49-F238E27FC236}">
                <a16:creationId xmlns:a16="http://schemas.microsoft.com/office/drawing/2014/main" id="{A24DBF60-67B8-4B1C-953D-0CD9E5A74953}"/>
              </a:ext>
            </a:extLst>
          </p:cNvPr>
          <p:cNvSpPr/>
          <p:nvPr/>
        </p:nvSpPr>
        <p:spPr>
          <a:xfrm>
            <a:off x="8715842" y="890542"/>
            <a:ext cx="3346885"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1" name="Shape 2220">
            <a:extLst>
              <a:ext uri="{FF2B5EF4-FFF2-40B4-BE49-F238E27FC236}">
                <a16:creationId xmlns:a16="http://schemas.microsoft.com/office/drawing/2014/main" id="{CD1784BD-3D95-4B73-8F4A-8E3CC7A2491F}"/>
              </a:ext>
            </a:extLst>
          </p:cNvPr>
          <p:cNvSpPr/>
          <p:nvPr/>
        </p:nvSpPr>
        <p:spPr>
          <a:xfrm>
            <a:off x="7194286" y="1032406"/>
            <a:ext cx="437824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7" name="TextBox 26">
            <a:extLst>
              <a:ext uri="{FF2B5EF4-FFF2-40B4-BE49-F238E27FC236}">
                <a16:creationId xmlns:a16="http://schemas.microsoft.com/office/drawing/2014/main" id="{CA362A37-C7A4-4411-B9C9-711994A1EE1C}"/>
              </a:ext>
            </a:extLst>
          </p:cNvPr>
          <p:cNvSpPr txBox="1"/>
          <p:nvPr/>
        </p:nvSpPr>
        <p:spPr>
          <a:xfrm>
            <a:off x="136245" y="813007"/>
            <a:ext cx="11894255" cy="646331"/>
          </a:xfrm>
          <a:prstGeom prst="rect">
            <a:avLst/>
          </a:prstGeom>
          <a:noFill/>
        </p:spPr>
        <p:txBody>
          <a:bodyPr wrap="square" rtlCol="0">
            <a:spAutoFit/>
          </a:bodyPr>
          <a:lstStyle/>
          <a:p>
            <a:r>
              <a:rPr lang="en-US" sz="3600" cap="all" spc="-150" dirty="0">
                <a:solidFill>
                  <a:srgbClr val="595959"/>
                </a:solidFill>
                <a:latin typeface="+mj-lt"/>
                <a:ea typeface="Adobe Gothic Std B" panose="020B0800000000000000" pitchFamily="34" charset="-128"/>
              </a:rPr>
              <a:t>Throughput and Flow – Supervising Actor</a:t>
            </a:r>
          </a:p>
        </p:txBody>
      </p:sp>
      <p:sp>
        <p:nvSpPr>
          <p:cNvPr id="52" name="Rectangle: Rounded Corners 51">
            <a:extLst>
              <a:ext uri="{FF2B5EF4-FFF2-40B4-BE49-F238E27FC236}">
                <a16:creationId xmlns:a16="http://schemas.microsoft.com/office/drawing/2014/main" id="{3DF3BF67-79E7-434E-BDD8-A3C469193122}"/>
              </a:ext>
            </a:extLst>
          </p:cNvPr>
          <p:cNvSpPr/>
          <p:nvPr/>
        </p:nvSpPr>
        <p:spPr>
          <a:xfrm>
            <a:off x="3520794" y="2224725"/>
            <a:ext cx="1617755" cy="44034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accent1">
                    <a:lumMod val="50000"/>
                  </a:schemeClr>
                </a:solidFill>
              </a:rPr>
              <a:t>Site1.FN1.PV1.Power (kW)</a:t>
            </a:r>
          </a:p>
        </p:txBody>
      </p:sp>
      <p:sp>
        <p:nvSpPr>
          <p:cNvPr id="53" name="Rectangle: Rounded Corners 52">
            <a:extLst>
              <a:ext uri="{FF2B5EF4-FFF2-40B4-BE49-F238E27FC236}">
                <a16:creationId xmlns:a16="http://schemas.microsoft.com/office/drawing/2014/main" id="{D1053F5F-8C4C-4949-8586-5A210C415AD3}"/>
              </a:ext>
            </a:extLst>
          </p:cNvPr>
          <p:cNvSpPr/>
          <p:nvPr/>
        </p:nvSpPr>
        <p:spPr>
          <a:xfrm>
            <a:off x="2492813" y="3326773"/>
            <a:ext cx="1617755" cy="42791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accent1">
                    <a:lumMod val="50000"/>
                  </a:schemeClr>
                </a:solidFill>
              </a:rPr>
              <a:t>Site1.FN1.PV1.Energy (kWh)</a:t>
            </a:r>
          </a:p>
        </p:txBody>
      </p:sp>
      <p:cxnSp>
        <p:nvCxnSpPr>
          <p:cNvPr id="54" name="Straight Arrow Connector 53">
            <a:extLst>
              <a:ext uri="{FF2B5EF4-FFF2-40B4-BE49-F238E27FC236}">
                <a16:creationId xmlns:a16="http://schemas.microsoft.com/office/drawing/2014/main" id="{A553AFCB-E441-4AF3-8581-BE365B003250}"/>
              </a:ext>
            </a:extLst>
          </p:cNvPr>
          <p:cNvCxnSpPr>
            <a:cxnSpLocks/>
            <a:stCxn id="52" idx="2"/>
            <a:endCxn id="53" idx="0"/>
          </p:cNvCxnSpPr>
          <p:nvPr/>
        </p:nvCxnSpPr>
        <p:spPr>
          <a:xfrm flipH="1">
            <a:off x="3301691" y="2665069"/>
            <a:ext cx="1027981" cy="661704"/>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5" name="Rectangle: Rounded Corners 54">
            <a:extLst>
              <a:ext uri="{FF2B5EF4-FFF2-40B4-BE49-F238E27FC236}">
                <a16:creationId xmlns:a16="http://schemas.microsoft.com/office/drawing/2014/main" id="{1DCCBCD0-CB5C-47FC-A38C-A3E41F0D3C05}"/>
              </a:ext>
            </a:extLst>
          </p:cNvPr>
          <p:cNvSpPr/>
          <p:nvPr/>
        </p:nvSpPr>
        <p:spPr>
          <a:xfrm>
            <a:off x="6569431" y="2224725"/>
            <a:ext cx="1605405" cy="44034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accent1">
                    <a:lumMod val="50000"/>
                  </a:schemeClr>
                </a:solidFill>
              </a:rPr>
              <a:t>Site1.FN1.PV2.Power (kW)</a:t>
            </a:r>
          </a:p>
        </p:txBody>
      </p:sp>
      <p:sp>
        <p:nvSpPr>
          <p:cNvPr id="56" name="Rectangle: Rounded Corners 55">
            <a:extLst>
              <a:ext uri="{FF2B5EF4-FFF2-40B4-BE49-F238E27FC236}">
                <a16:creationId xmlns:a16="http://schemas.microsoft.com/office/drawing/2014/main" id="{CF2C8769-644A-4FC3-B49A-A833C6B0ED53}"/>
              </a:ext>
            </a:extLst>
          </p:cNvPr>
          <p:cNvSpPr/>
          <p:nvPr/>
        </p:nvSpPr>
        <p:spPr>
          <a:xfrm>
            <a:off x="2355135" y="4615614"/>
            <a:ext cx="1886492" cy="42791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accent1">
                    <a:lumMod val="50000"/>
                  </a:schemeClr>
                </a:solidFill>
              </a:rPr>
              <a:t>Site1.FN1.PV1.15MinkWh (kWh)</a:t>
            </a:r>
          </a:p>
        </p:txBody>
      </p:sp>
      <p:sp>
        <p:nvSpPr>
          <p:cNvPr id="57" name="Rectangle: Rounded Corners 56">
            <a:extLst>
              <a:ext uri="{FF2B5EF4-FFF2-40B4-BE49-F238E27FC236}">
                <a16:creationId xmlns:a16="http://schemas.microsoft.com/office/drawing/2014/main" id="{F91E20C1-C9D6-45A1-80AA-14960A9F4D4F}"/>
              </a:ext>
            </a:extLst>
          </p:cNvPr>
          <p:cNvSpPr/>
          <p:nvPr/>
        </p:nvSpPr>
        <p:spPr>
          <a:xfrm>
            <a:off x="7686387" y="3345127"/>
            <a:ext cx="1486516" cy="42791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accent1">
                    <a:lumMod val="50000"/>
                  </a:schemeClr>
                </a:solidFill>
              </a:rPr>
              <a:t>Site1.FN1.PV2.Energy (kWh)</a:t>
            </a:r>
          </a:p>
        </p:txBody>
      </p:sp>
      <p:sp>
        <p:nvSpPr>
          <p:cNvPr id="58" name="Rectangle: Rounded Corners 57">
            <a:extLst>
              <a:ext uri="{FF2B5EF4-FFF2-40B4-BE49-F238E27FC236}">
                <a16:creationId xmlns:a16="http://schemas.microsoft.com/office/drawing/2014/main" id="{D51EF426-FBEA-4739-9BBC-E1FF2CF80869}"/>
              </a:ext>
            </a:extLst>
          </p:cNvPr>
          <p:cNvSpPr/>
          <p:nvPr/>
        </p:nvSpPr>
        <p:spPr>
          <a:xfrm>
            <a:off x="7558413" y="4615614"/>
            <a:ext cx="1742463" cy="42791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accent1">
                    <a:lumMod val="50000"/>
                  </a:schemeClr>
                </a:solidFill>
              </a:rPr>
              <a:t>Site1.FN1.PV2.15MinkWh (kWh)</a:t>
            </a:r>
          </a:p>
        </p:txBody>
      </p:sp>
      <p:sp>
        <p:nvSpPr>
          <p:cNvPr id="59" name="Rectangle: Rounded Corners 58">
            <a:extLst>
              <a:ext uri="{FF2B5EF4-FFF2-40B4-BE49-F238E27FC236}">
                <a16:creationId xmlns:a16="http://schemas.microsoft.com/office/drawing/2014/main" id="{1338157A-6D66-4CAF-9C11-63B85EAF3C7E}"/>
              </a:ext>
            </a:extLst>
          </p:cNvPr>
          <p:cNvSpPr/>
          <p:nvPr/>
        </p:nvSpPr>
        <p:spPr>
          <a:xfrm>
            <a:off x="5210166" y="3399500"/>
            <a:ext cx="1366368" cy="42791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accent1">
                    <a:lumMod val="50000"/>
                  </a:schemeClr>
                </a:solidFill>
              </a:rPr>
              <a:t>Site1.All.Agg.PV (kW)</a:t>
            </a:r>
          </a:p>
        </p:txBody>
      </p:sp>
      <p:cxnSp>
        <p:nvCxnSpPr>
          <p:cNvPr id="60" name="Straight Arrow Connector 59">
            <a:extLst>
              <a:ext uri="{FF2B5EF4-FFF2-40B4-BE49-F238E27FC236}">
                <a16:creationId xmlns:a16="http://schemas.microsoft.com/office/drawing/2014/main" id="{5231480D-B17A-43F0-8D7B-4910B6E2AE79}"/>
              </a:ext>
            </a:extLst>
          </p:cNvPr>
          <p:cNvCxnSpPr>
            <a:cxnSpLocks/>
            <a:stCxn id="53" idx="2"/>
            <a:endCxn id="56" idx="0"/>
          </p:cNvCxnSpPr>
          <p:nvPr/>
        </p:nvCxnSpPr>
        <p:spPr>
          <a:xfrm flipH="1">
            <a:off x="3298381" y="3754689"/>
            <a:ext cx="3310" cy="860925"/>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32E65FA6-5562-49CE-8140-B8C1DA2E88B2}"/>
              </a:ext>
            </a:extLst>
          </p:cNvPr>
          <p:cNvCxnSpPr>
            <a:cxnSpLocks/>
            <a:stCxn id="52" idx="2"/>
            <a:endCxn id="59" idx="0"/>
          </p:cNvCxnSpPr>
          <p:nvPr/>
        </p:nvCxnSpPr>
        <p:spPr>
          <a:xfrm>
            <a:off x="4329672" y="2665069"/>
            <a:ext cx="1563678" cy="734431"/>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F2FA38FC-156F-494E-8C80-B80598BF21CA}"/>
              </a:ext>
            </a:extLst>
          </p:cNvPr>
          <p:cNvCxnSpPr>
            <a:cxnSpLocks/>
            <a:stCxn id="55" idx="2"/>
            <a:endCxn id="59" idx="0"/>
          </p:cNvCxnSpPr>
          <p:nvPr/>
        </p:nvCxnSpPr>
        <p:spPr>
          <a:xfrm flipH="1">
            <a:off x="5893350" y="2665069"/>
            <a:ext cx="1478784" cy="734431"/>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64287FE7-505F-4FD8-BCED-85BA76A2F47A}"/>
              </a:ext>
            </a:extLst>
          </p:cNvPr>
          <p:cNvCxnSpPr>
            <a:cxnSpLocks/>
            <a:stCxn id="55" idx="2"/>
            <a:endCxn id="57" idx="0"/>
          </p:cNvCxnSpPr>
          <p:nvPr/>
        </p:nvCxnSpPr>
        <p:spPr>
          <a:xfrm>
            <a:off x="7372134" y="2665069"/>
            <a:ext cx="1057511" cy="680058"/>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54223049-AFA8-4ABF-9113-5FA17415CB20}"/>
              </a:ext>
            </a:extLst>
          </p:cNvPr>
          <p:cNvCxnSpPr>
            <a:cxnSpLocks/>
            <a:stCxn id="57" idx="2"/>
            <a:endCxn id="58" idx="0"/>
          </p:cNvCxnSpPr>
          <p:nvPr/>
        </p:nvCxnSpPr>
        <p:spPr>
          <a:xfrm>
            <a:off x="8429645" y="3773043"/>
            <a:ext cx="0" cy="842571"/>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5" name="Rectangle: Rounded Corners 64">
            <a:extLst>
              <a:ext uri="{FF2B5EF4-FFF2-40B4-BE49-F238E27FC236}">
                <a16:creationId xmlns:a16="http://schemas.microsoft.com/office/drawing/2014/main" id="{8346FF0D-B7BB-4817-BEAB-820D31947849}"/>
              </a:ext>
            </a:extLst>
          </p:cNvPr>
          <p:cNvSpPr/>
          <p:nvPr/>
        </p:nvSpPr>
        <p:spPr>
          <a:xfrm>
            <a:off x="4997715" y="6233373"/>
            <a:ext cx="1735955" cy="42791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accent1">
                    <a:lumMod val="50000"/>
                  </a:schemeClr>
                </a:solidFill>
              </a:rPr>
              <a:t>Site1.All.Agg.PV15MinkWh (kWh)</a:t>
            </a:r>
          </a:p>
        </p:txBody>
      </p:sp>
      <p:cxnSp>
        <p:nvCxnSpPr>
          <p:cNvPr id="66" name="Straight Arrow Connector 65">
            <a:extLst>
              <a:ext uri="{FF2B5EF4-FFF2-40B4-BE49-F238E27FC236}">
                <a16:creationId xmlns:a16="http://schemas.microsoft.com/office/drawing/2014/main" id="{5F581BF5-C0D2-44B3-BE46-C46FE9A9E7F8}"/>
              </a:ext>
            </a:extLst>
          </p:cNvPr>
          <p:cNvCxnSpPr>
            <a:cxnSpLocks/>
            <a:stCxn id="58" idx="2"/>
            <a:endCxn id="65" idx="0"/>
          </p:cNvCxnSpPr>
          <p:nvPr/>
        </p:nvCxnSpPr>
        <p:spPr>
          <a:xfrm flipH="1">
            <a:off x="5865693" y="5043530"/>
            <a:ext cx="2563952" cy="1189843"/>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9DF52FB5-880C-4E36-BE5D-8315A34F8240}"/>
              </a:ext>
            </a:extLst>
          </p:cNvPr>
          <p:cNvCxnSpPr>
            <a:cxnSpLocks/>
            <a:stCxn id="56" idx="2"/>
            <a:endCxn id="65" idx="0"/>
          </p:cNvCxnSpPr>
          <p:nvPr/>
        </p:nvCxnSpPr>
        <p:spPr>
          <a:xfrm>
            <a:off x="3298381" y="5043530"/>
            <a:ext cx="2567312" cy="1189843"/>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9" name="Rectangle: Rounded Corners 68">
            <a:extLst>
              <a:ext uri="{FF2B5EF4-FFF2-40B4-BE49-F238E27FC236}">
                <a16:creationId xmlns:a16="http://schemas.microsoft.com/office/drawing/2014/main" id="{3E0EB5BF-FA72-49D8-A4D7-8859E7D19437}"/>
              </a:ext>
            </a:extLst>
          </p:cNvPr>
          <p:cNvSpPr/>
          <p:nvPr/>
        </p:nvSpPr>
        <p:spPr>
          <a:xfrm>
            <a:off x="5217574" y="5122248"/>
            <a:ext cx="1385632" cy="42791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accent1">
                    <a:lumMod val="50000"/>
                  </a:schemeClr>
                </a:solidFill>
              </a:rPr>
              <a:t>Site1.All.Agg.MTDPV (kWh)</a:t>
            </a:r>
          </a:p>
        </p:txBody>
      </p:sp>
      <p:sp>
        <p:nvSpPr>
          <p:cNvPr id="70" name="Rectangle: Rounded Corners 69">
            <a:extLst>
              <a:ext uri="{FF2B5EF4-FFF2-40B4-BE49-F238E27FC236}">
                <a16:creationId xmlns:a16="http://schemas.microsoft.com/office/drawing/2014/main" id="{F4F3D38C-9935-4AF8-9BF9-E2127611F657}"/>
              </a:ext>
            </a:extLst>
          </p:cNvPr>
          <p:cNvSpPr/>
          <p:nvPr/>
        </p:nvSpPr>
        <p:spPr>
          <a:xfrm>
            <a:off x="5216099" y="4259826"/>
            <a:ext cx="1385632" cy="42791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accent1">
                    <a:lumMod val="50000"/>
                  </a:schemeClr>
                </a:solidFill>
              </a:rPr>
              <a:t>Site1.All.Agg.PVkWh (kWh)</a:t>
            </a:r>
          </a:p>
        </p:txBody>
      </p:sp>
      <p:cxnSp>
        <p:nvCxnSpPr>
          <p:cNvPr id="71" name="Straight Arrow Connector 70">
            <a:extLst>
              <a:ext uri="{FF2B5EF4-FFF2-40B4-BE49-F238E27FC236}">
                <a16:creationId xmlns:a16="http://schemas.microsoft.com/office/drawing/2014/main" id="{1B552B1C-4823-40E3-8633-12619E7A3480}"/>
              </a:ext>
            </a:extLst>
          </p:cNvPr>
          <p:cNvCxnSpPr>
            <a:cxnSpLocks/>
            <a:stCxn id="53" idx="2"/>
            <a:endCxn id="70" idx="0"/>
          </p:cNvCxnSpPr>
          <p:nvPr/>
        </p:nvCxnSpPr>
        <p:spPr>
          <a:xfrm>
            <a:off x="3301691" y="3754689"/>
            <a:ext cx="2607224" cy="505137"/>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DB54EBA1-C560-4F96-86E1-0ABFB6BDE578}"/>
              </a:ext>
            </a:extLst>
          </p:cNvPr>
          <p:cNvCxnSpPr>
            <a:cxnSpLocks/>
            <a:stCxn id="57" idx="2"/>
            <a:endCxn id="70" idx="0"/>
          </p:cNvCxnSpPr>
          <p:nvPr/>
        </p:nvCxnSpPr>
        <p:spPr>
          <a:xfrm flipH="1">
            <a:off x="5908915" y="3773043"/>
            <a:ext cx="2520730" cy="486783"/>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93D316DC-DE02-4A4F-90F3-9A7B96196B97}"/>
              </a:ext>
            </a:extLst>
          </p:cNvPr>
          <p:cNvCxnSpPr>
            <a:cxnSpLocks/>
            <a:stCxn id="70" idx="2"/>
            <a:endCxn id="69" idx="0"/>
          </p:cNvCxnSpPr>
          <p:nvPr/>
        </p:nvCxnSpPr>
        <p:spPr>
          <a:xfrm>
            <a:off x="5908915" y="4687742"/>
            <a:ext cx="1475" cy="434506"/>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4" name="Rectangle: Rounded Corners 73">
            <a:extLst>
              <a:ext uri="{FF2B5EF4-FFF2-40B4-BE49-F238E27FC236}">
                <a16:creationId xmlns:a16="http://schemas.microsoft.com/office/drawing/2014/main" id="{DA58158B-6525-4F55-AA0C-E684D5C9D7C6}"/>
              </a:ext>
            </a:extLst>
          </p:cNvPr>
          <p:cNvSpPr/>
          <p:nvPr/>
        </p:nvSpPr>
        <p:spPr>
          <a:xfrm>
            <a:off x="5455441" y="1402072"/>
            <a:ext cx="1024118" cy="44034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accent1">
                    <a:lumMod val="50000"/>
                  </a:schemeClr>
                </a:solidFill>
              </a:rPr>
              <a:t>Site1</a:t>
            </a:r>
          </a:p>
        </p:txBody>
      </p:sp>
      <p:cxnSp>
        <p:nvCxnSpPr>
          <p:cNvPr id="75" name="Straight Arrow Connector 74">
            <a:extLst>
              <a:ext uri="{FF2B5EF4-FFF2-40B4-BE49-F238E27FC236}">
                <a16:creationId xmlns:a16="http://schemas.microsoft.com/office/drawing/2014/main" id="{A20AB658-9A31-4FAC-B2C0-42D337153C09}"/>
              </a:ext>
            </a:extLst>
          </p:cNvPr>
          <p:cNvCxnSpPr>
            <a:cxnSpLocks/>
            <a:stCxn id="74" idx="2"/>
            <a:endCxn id="52" idx="0"/>
          </p:cNvCxnSpPr>
          <p:nvPr/>
        </p:nvCxnSpPr>
        <p:spPr>
          <a:xfrm flipH="1">
            <a:off x="4329672" y="1842416"/>
            <a:ext cx="1637828" cy="382309"/>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351CA24B-301D-43CF-A95E-987594724FA1}"/>
              </a:ext>
            </a:extLst>
          </p:cNvPr>
          <p:cNvCxnSpPr>
            <a:cxnSpLocks/>
            <a:stCxn id="74" idx="2"/>
            <a:endCxn id="55" idx="0"/>
          </p:cNvCxnSpPr>
          <p:nvPr/>
        </p:nvCxnSpPr>
        <p:spPr>
          <a:xfrm>
            <a:off x="5967500" y="1842416"/>
            <a:ext cx="1404634" cy="382309"/>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88AD4FF9-2FEF-491C-88F4-168ABABFBA6D}"/>
              </a:ext>
            </a:extLst>
          </p:cNvPr>
          <p:cNvSpPr txBox="1"/>
          <p:nvPr/>
        </p:nvSpPr>
        <p:spPr>
          <a:xfrm>
            <a:off x="437732" y="3191426"/>
            <a:ext cx="1881597" cy="1754326"/>
          </a:xfrm>
          <a:prstGeom prst="rect">
            <a:avLst/>
          </a:prstGeom>
          <a:noFill/>
        </p:spPr>
        <p:txBody>
          <a:bodyPr wrap="square" rtlCol="0">
            <a:spAutoFit/>
          </a:bodyPr>
          <a:lstStyle/>
          <a:p>
            <a:r>
              <a:rPr lang="en-US" dirty="0"/>
              <a:t>Pushes sets of data to a top-level, supervising actor ensures coordinated calculations</a:t>
            </a:r>
          </a:p>
        </p:txBody>
      </p:sp>
      <p:sp>
        <p:nvSpPr>
          <p:cNvPr id="109" name="TextBox 108">
            <a:extLst>
              <a:ext uri="{FF2B5EF4-FFF2-40B4-BE49-F238E27FC236}">
                <a16:creationId xmlns:a16="http://schemas.microsoft.com/office/drawing/2014/main" id="{7CFE0475-6A46-4278-9AD6-B16FC37BAAA0}"/>
              </a:ext>
            </a:extLst>
          </p:cNvPr>
          <p:cNvSpPr txBox="1"/>
          <p:nvPr/>
        </p:nvSpPr>
        <p:spPr>
          <a:xfrm>
            <a:off x="9699187" y="3191426"/>
            <a:ext cx="1881597" cy="1754326"/>
          </a:xfrm>
          <a:prstGeom prst="rect">
            <a:avLst/>
          </a:prstGeom>
          <a:noFill/>
        </p:spPr>
        <p:txBody>
          <a:bodyPr wrap="square" rtlCol="0">
            <a:spAutoFit/>
          </a:bodyPr>
          <a:lstStyle/>
          <a:p>
            <a:r>
              <a:rPr lang="en-US" dirty="0"/>
              <a:t>The supervisor can parallelize, or calling code can parallelize calls to the supervising actor</a:t>
            </a:r>
          </a:p>
        </p:txBody>
      </p:sp>
      <p:sp>
        <p:nvSpPr>
          <p:cNvPr id="2" name="Arrow: Right 1">
            <a:extLst>
              <a:ext uri="{FF2B5EF4-FFF2-40B4-BE49-F238E27FC236}">
                <a16:creationId xmlns:a16="http://schemas.microsoft.com/office/drawing/2014/main" id="{0C5946D8-1EB5-4B28-AB60-D0DDF96C9E56}"/>
              </a:ext>
            </a:extLst>
          </p:cNvPr>
          <p:cNvSpPr/>
          <p:nvPr/>
        </p:nvSpPr>
        <p:spPr>
          <a:xfrm rot="21121882">
            <a:off x="2824846" y="1667177"/>
            <a:ext cx="2338796" cy="2228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5038E45-AEB5-438F-A076-4D28F84FC0DB}"/>
              </a:ext>
            </a:extLst>
          </p:cNvPr>
          <p:cNvSpPr txBox="1"/>
          <p:nvPr/>
        </p:nvSpPr>
        <p:spPr>
          <a:xfrm>
            <a:off x="635798" y="1622244"/>
            <a:ext cx="2041072" cy="738664"/>
          </a:xfrm>
          <a:prstGeom prst="rect">
            <a:avLst/>
          </a:prstGeom>
          <a:noFill/>
        </p:spPr>
        <p:txBody>
          <a:bodyPr wrap="none" rtlCol="0">
            <a:spAutoFit/>
          </a:bodyPr>
          <a:lstStyle/>
          <a:p>
            <a:pPr marL="285750" indent="-285750">
              <a:buFont typeface="Arial" panose="020B0604020202020204" pitchFamily="34" charset="0"/>
              <a:buChar char="•"/>
            </a:pPr>
            <a:r>
              <a:rPr lang="en-US" sz="1400" dirty="0"/>
              <a:t>Sets of data</a:t>
            </a:r>
          </a:p>
          <a:p>
            <a:pPr marL="285750" indent="-285750">
              <a:buFont typeface="Arial" panose="020B0604020202020204" pitchFamily="34" charset="0"/>
              <a:buChar char="•"/>
            </a:pPr>
            <a:r>
              <a:rPr lang="en-US" sz="1400" dirty="0"/>
              <a:t>Site-wide commands</a:t>
            </a:r>
          </a:p>
          <a:p>
            <a:pPr marL="285750" indent="-285750">
              <a:buFont typeface="Arial" panose="020B0604020202020204" pitchFamily="34" charset="0"/>
              <a:buChar char="•"/>
            </a:pPr>
            <a:r>
              <a:rPr lang="en-US" sz="1400" dirty="0" err="1"/>
              <a:t>Reprovisioning</a:t>
            </a:r>
            <a:endParaRPr lang="en-US" sz="1400" dirty="0"/>
          </a:p>
        </p:txBody>
      </p:sp>
    </p:spTree>
    <p:extLst>
      <p:ext uri="{BB962C8B-B14F-4D97-AF65-F5344CB8AC3E}">
        <p14:creationId xmlns:p14="http://schemas.microsoft.com/office/powerpoint/2010/main" val="1478830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88A492-A9F8-47C7-9CB8-3BE822FF6445}"/>
              </a:ext>
            </a:extLst>
          </p:cNvPr>
          <p:cNvSpPr/>
          <p:nvPr/>
        </p:nvSpPr>
        <p:spPr>
          <a:xfrm>
            <a:off x="9785350" y="5975350"/>
            <a:ext cx="228600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FBDF663B-209E-450D-B78A-A7F174D9C92F}"/>
              </a:ext>
            </a:extLst>
          </p:cNvPr>
          <p:cNvGrpSpPr/>
          <p:nvPr/>
        </p:nvGrpSpPr>
        <p:grpSpPr>
          <a:xfrm rot="5400000" flipV="1">
            <a:off x="-1558322" y="1044493"/>
            <a:ext cx="2414195" cy="325209"/>
            <a:chOff x="6275620" y="2157984"/>
            <a:chExt cx="4063196" cy="547341"/>
          </a:xfrm>
        </p:grpSpPr>
        <p:sp>
          <p:nvSpPr>
            <p:cNvPr id="10" name="Oval 9">
              <a:extLst>
                <a:ext uri="{FF2B5EF4-FFF2-40B4-BE49-F238E27FC236}">
                  <a16:creationId xmlns:a16="http://schemas.microsoft.com/office/drawing/2014/main" id="{859CC13A-BE17-4CA8-8750-D02B297B6AA1}"/>
                </a:ext>
              </a:extLst>
            </p:cNvPr>
            <p:cNvSpPr/>
            <p:nvPr/>
          </p:nvSpPr>
          <p:spPr>
            <a:xfrm>
              <a:off x="9802368" y="2157984"/>
              <a:ext cx="536448" cy="536448"/>
            </a:xfrm>
            <a:prstGeom prst="ellipse">
              <a:avLst/>
            </a:pr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B006C83-D00C-44BA-A0F7-F4A8F11F0D1D}"/>
                </a:ext>
              </a:extLst>
            </p:cNvPr>
            <p:cNvSpPr/>
            <p:nvPr/>
          </p:nvSpPr>
          <p:spPr>
            <a:xfrm>
              <a:off x="9218580" y="2157984"/>
              <a:ext cx="536448" cy="536448"/>
            </a:xfrm>
            <a:prstGeom prst="ellipse">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6DED162-48B6-4DB7-95F3-05C088AE3282}"/>
                </a:ext>
              </a:extLst>
            </p:cNvPr>
            <p:cNvSpPr/>
            <p:nvPr/>
          </p:nvSpPr>
          <p:spPr>
            <a:xfrm>
              <a:off x="8634792" y="2157984"/>
              <a:ext cx="536448" cy="536448"/>
            </a:xfrm>
            <a:prstGeom prst="ellips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5B79E2D5-FA47-41A4-84A5-035036732AB1}"/>
                </a:ext>
              </a:extLst>
            </p:cNvPr>
            <p:cNvSpPr/>
            <p:nvPr/>
          </p:nvSpPr>
          <p:spPr>
            <a:xfrm>
              <a:off x="8045090" y="2157984"/>
              <a:ext cx="536448" cy="536448"/>
            </a:xfrm>
            <a:prstGeom prst="ellipse">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C333238-F98E-4585-9996-66C96DCE3A18}"/>
                </a:ext>
              </a:extLst>
            </p:cNvPr>
            <p:cNvSpPr/>
            <p:nvPr/>
          </p:nvSpPr>
          <p:spPr>
            <a:xfrm>
              <a:off x="7455388" y="2157984"/>
              <a:ext cx="536448" cy="536448"/>
            </a:xfrm>
            <a:prstGeom prst="ellipse">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F553D08-D347-4AAA-99CA-2475CEBB84AA}"/>
                </a:ext>
              </a:extLst>
            </p:cNvPr>
            <p:cNvSpPr/>
            <p:nvPr/>
          </p:nvSpPr>
          <p:spPr>
            <a:xfrm>
              <a:off x="6871600" y="2157984"/>
              <a:ext cx="536448" cy="536448"/>
            </a:xfrm>
            <a:prstGeom prst="ellipse">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A9D03A7-33EA-4CB3-B637-F98C7C2D612B}"/>
                </a:ext>
              </a:extLst>
            </p:cNvPr>
            <p:cNvSpPr/>
            <p:nvPr/>
          </p:nvSpPr>
          <p:spPr>
            <a:xfrm>
              <a:off x="6275620" y="2168877"/>
              <a:ext cx="536448" cy="536448"/>
            </a:xfrm>
            <a:prstGeom prst="ellipse">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Box 16">
            <a:extLst>
              <a:ext uri="{FF2B5EF4-FFF2-40B4-BE49-F238E27FC236}">
                <a16:creationId xmlns:a16="http://schemas.microsoft.com/office/drawing/2014/main" id="{28410758-0988-40F5-914E-0FD40C892AB7}"/>
              </a:ext>
            </a:extLst>
          </p:cNvPr>
          <p:cNvSpPr txBox="1"/>
          <p:nvPr/>
        </p:nvSpPr>
        <p:spPr>
          <a:xfrm>
            <a:off x="-1358932" y="-212722"/>
            <a:ext cx="845103" cy="830997"/>
          </a:xfrm>
          <a:prstGeom prst="rect">
            <a:avLst/>
          </a:prstGeom>
          <a:noFill/>
        </p:spPr>
        <p:txBody>
          <a:bodyPr wrap="none" rtlCol="0">
            <a:spAutoFit/>
          </a:bodyPr>
          <a:lstStyle/>
          <a:p>
            <a:r>
              <a:rPr lang="en-US" sz="4800" spc="-150" dirty="0">
                <a:solidFill>
                  <a:schemeClr val="tx1">
                    <a:lumMod val="65000"/>
                    <a:lumOff val="35000"/>
                  </a:schemeClr>
                </a:solidFill>
                <a:latin typeface="+mj-lt"/>
                <a:ea typeface="Adobe Gothic Std B" panose="020B0800000000000000" pitchFamily="34" charset="-128"/>
              </a:rPr>
              <a:t>X</a:t>
            </a:r>
            <a:r>
              <a:rPr lang="en-US" sz="4800" spc="-150" dirty="0">
                <a:solidFill>
                  <a:schemeClr val="bg1">
                    <a:lumMod val="85000"/>
                  </a:schemeClr>
                </a:solidFill>
                <a:latin typeface="+mj-lt"/>
                <a:ea typeface="Adobe Gothic Std B" panose="020B0800000000000000" pitchFamily="34" charset="-128"/>
              </a:rPr>
              <a:t>X</a:t>
            </a:r>
          </a:p>
        </p:txBody>
      </p:sp>
      <p:pic>
        <p:nvPicPr>
          <p:cNvPr id="1026" name="Picture 2" descr="Image result for chinese water torture&quot;">
            <a:extLst>
              <a:ext uri="{FF2B5EF4-FFF2-40B4-BE49-F238E27FC236}">
                <a16:creationId xmlns:a16="http://schemas.microsoft.com/office/drawing/2014/main" id="{CBD2A348-2186-4421-AD20-9DF3A7CFC2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3552" y="755084"/>
            <a:ext cx="9507255" cy="5347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5123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61646FA-6608-4A01-AB66-BB16AE5465A0}"/>
              </a:ext>
            </a:extLst>
          </p:cNvPr>
          <p:cNvSpPr/>
          <p:nvPr/>
        </p:nvSpPr>
        <p:spPr>
          <a:xfrm>
            <a:off x="1" y="0"/>
            <a:ext cx="12192000" cy="680900"/>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9E9219B8-B9B4-4674-ACF9-9592030CF513}"/>
              </a:ext>
            </a:extLst>
          </p:cNvPr>
          <p:cNvSpPr txBox="1"/>
          <p:nvPr/>
        </p:nvSpPr>
        <p:spPr>
          <a:xfrm>
            <a:off x="41557" y="21310"/>
            <a:ext cx="12191999" cy="646331"/>
          </a:xfrm>
          <a:prstGeom prst="rect">
            <a:avLst/>
          </a:prstGeom>
          <a:noFill/>
        </p:spPr>
        <p:txBody>
          <a:bodyPr wrap="square" rtlCol="0">
            <a:spAutoFit/>
          </a:bodyPr>
          <a:lstStyle/>
          <a:p>
            <a:r>
              <a:rPr lang="en-US" sz="3600" cap="all" spc="-150" dirty="0">
                <a:solidFill>
                  <a:schemeClr val="accent1"/>
                </a:solidFill>
                <a:latin typeface="+mj-lt"/>
                <a:ea typeface="Adobe Gothic Std B" panose="020B0800000000000000" pitchFamily="34" charset="-128"/>
                <a:cs typeface="Times New Roman" panose="02020603050405020304" pitchFamily="18" charset="0"/>
              </a:rPr>
              <a:t>Change Management</a:t>
            </a:r>
            <a:endParaRPr lang="en-US" sz="3600" cap="all" spc="-150" dirty="0">
              <a:solidFill>
                <a:schemeClr val="bg1">
                  <a:lumMod val="85000"/>
                </a:schemeClr>
              </a:solidFill>
              <a:latin typeface="+mj-lt"/>
              <a:ea typeface="Adobe Gothic Std B" panose="020B0800000000000000" pitchFamily="34" charset="-128"/>
            </a:endParaRPr>
          </a:p>
        </p:txBody>
      </p:sp>
      <p:sp>
        <p:nvSpPr>
          <p:cNvPr id="68" name="Shape 2220">
            <a:extLst>
              <a:ext uri="{FF2B5EF4-FFF2-40B4-BE49-F238E27FC236}">
                <a16:creationId xmlns:a16="http://schemas.microsoft.com/office/drawing/2014/main" id="{8CFD5595-3828-4A94-B93F-9436437E06D7}"/>
              </a:ext>
            </a:extLst>
          </p:cNvPr>
          <p:cNvSpPr/>
          <p:nvPr/>
        </p:nvSpPr>
        <p:spPr>
          <a:xfrm>
            <a:off x="11683612" y="5932593"/>
            <a:ext cx="282982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4" name="Shape 2220">
            <a:extLst>
              <a:ext uri="{FF2B5EF4-FFF2-40B4-BE49-F238E27FC236}">
                <a16:creationId xmlns:a16="http://schemas.microsoft.com/office/drawing/2014/main" id="{31C1DB49-A8D9-42D6-BC25-14932B7AFFFB}"/>
              </a:ext>
            </a:extLst>
          </p:cNvPr>
          <p:cNvSpPr/>
          <p:nvPr/>
        </p:nvSpPr>
        <p:spPr>
          <a:xfrm>
            <a:off x="3168479" y="736654"/>
            <a:ext cx="2716694"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6" name="Shape 2220">
            <a:extLst>
              <a:ext uri="{FF2B5EF4-FFF2-40B4-BE49-F238E27FC236}">
                <a16:creationId xmlns:a16="http://schemas.microsoft.com/office/drawing/2014/main" id="{A24DBF60-67B8-4B1C-953D-0CD9E5A74953}"/>
              </a:ext>
            </a:extLst>
          </p:cNvPr>
          <p:cNvSpPr/>
          <p:nvPr/>
        </p:nvSpPr>
        <p:spPr>
          <a:xfrm>
            <a:off x="8715842" y="890542"/>
            <a:ext cx="3346885"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1" name="Shape 2220">
            <a:extLst>
              <a:ext uri="{FF2B5EF4-FFF2-40B4-BE49-F238E27FC236}">
                <a16:creationId xmlns:a16="http://schemas.microsoft.com/office/drawing/2014/main" id="{CD1784BD-3D95-4B73-8F4A-8E3CC7A2491F}"/>
              </a:ext>
            </a:extLst>
          </p:cNvPr>
          <p:cNvSpPr/>
          <p:nvPr/>
        </p:nvSpPr>
        <p:spPr>
          <a:xfrm>
            <a:off x="7194286" y="1032406"/>
            <a:ext cx="437824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7" name="TextBox 26">
            <a:extLst>
              <a:ext uri="{FF2B5EF4-FFF2-40B4-BE49-F238E27FC236}">
                <a16:creationId xmlns:a16="http://schemas.microsoft.com/office/drawing/2014/main" id="{CA362A37-C7A4-4411-B9C9-711994A1EE1C}"/>
              </a:ext>
            </a:extLst>
          </p:cNvPr>
          <p:cNvSpPr txBox="1"/>
          <p:nvPr/>
        </p:nvSpPr>
        <p:spPr>
          <a:xfrm>
            <a:off x="136245" y="813007"/>
            <a:ext cx="11894255" cy="646331"/>
          </a:xfrm>
          <a:prstGeom prst="rect">
            <a:avLst/>
          </a:prstGeom>
          <a:noFill/>
        </p:spPr>
        <p:txBody>
          <a:bodyPr wrap="square" rtlCol="0">
            <a:spAutoFit/>
          </a:bodyPr>
          <a:lstStyle/>
          <a:p>
            <a:r>
              <a:rPr lang="en-US" sz="3600" cap="all" spc="-150" dirty="0">
                <a:solidFill>
                  <a:srgbClr val="595959"/>
                </a:solidFill>
                <a:latin typeface="+mj-lt"/>
                <a:ea typeface="Adobe Gothic Std B" panose="020B0800000000000000" pitchFamily="34" charset="-128"/>
              </a:rPr>
              <a:t>Mesh Provisioning</a:t>
            </a:r>
          </a:p>
        </p:txBody>
      </p:sp>
      <p:sp>
        <p:nvSpPr>
          <p:cNvPr id="48" name="object 197">
            <a:extLst>
              <a:ext uri="{FF2B5EF4-FFF2-40B4-BE49-F238E27FC236}">
                <a16:creationId xmlns:a16="http://schemas.microsoft.com/office/drawing/2014/main" id="{B5F9F680-919A-47BA-883F-9ECEA0C5A055}"/>
              </a:ext>
            </a:extLst>
          </p:cNvPr>
          <p:cNvSpPr txBox="1"/>
          <p:nvPr/>
        </p:nvSpPr>
        <p:spPr>
          <a:xfrm>
            <a:off x="433673" y="1843252"/>
            <a:ext cx="10753440" cy="407804"/>
          </a:xfrm>
          <a:prstGeom prst="rect">
            <a:avLst/>
          </a:prstGeom>
        </p:spPr>
        <p:txBody>
          <a:bodyPr vert="horz" wrap="square" lIns="0" tIns="38100" rIns="0" bIns="0" rtlCol="0">
            <a:spAutoFit/>
          </a:bodyPr>
          <a:lstStyle/>
          <a:p>
            <a:pPr marL="12700">
              <a:spcBef>
                <a:spcPts val="300"/>
              </a:spcBef>
            </a:pPr>
            <a:r>
              <a:rPr lang="en-US" sz="2400" b="1" dirty="0">
                <a:solidFill>
                  <a:srgbClr val="1CADE4"/>
                </a:solidFill>
                <a:cs typeface="Franklin Gothic Book"/>
              </a:rPr>
              <a:t>If your mesh is based on preconfigured data, you will need a tool to provision it.</a:t>
            </a:r>
          </a:p>
        </p:txBody>
      </p:sp>
      <p:graphicFrame>
        <p:nvGraphicFramePr>
          <p:cNvPr id="3" name="Table 2">
            <a:extLst>
              <a:ext uri="{FF2B5EF4-FFF2-40B4-BE49-F238E27FC236}">
                <a16:creationId xmlns:a16="http://schemas.microsoft.com/office/drawing/2014/main" id="{1EE03800-8F94-48AE-AE41-2153036694AB}"/>
              </a:ext>
            </a:extLst>
          </p:cNvPr>
          <p:cNvGraphicFramePr>
            <a:graphicFrameLocks noGrp="1"/>
          </p:cNvGraphicFramePr>
          <p:nvPr>
            <p:extLst>
              <p:ext uri="{D42A27DB-BD31-4B8C-83A1-F6EECF244321}">
                <p14:modId xmlns:p14="http://schemas.microsoft.com/office/powerpoint/2010/main" val="3622746888"/>
              </p:ext>
            </p:extLst>
          </p:nvPr>
        </p:nvGraphicFramePr>
        <p:xfrm>
          <a:off x="553660" y="2571890"/>
          <a:ext cx="3522684" cy="1524000"/>
        </p:xfrm>
        <a:graphic>
          <a:graphicData uri="http://schemas.openxmlformats.org/drawingml/2006/table">
            <a:tbl>
              <a:tblPr firstRow="1" bandRow="1">
                <a:tableStyleId>{5C22544A-7EE6-4342-B048-85BDC9FD1C3A}</a:tableStyleId>
              </a:tblPr>
              <a:tblGrid>
                <a:gridCol w="941854">
                  <a:extLst>
                    <a:ext uri="{9D8B030D-6E8A-4147-A177-3AD203B41FA5}">
                      <a16:colId xmlns:a16="http://schemas.microsoft.com/office/drawing/2014/main" val="2290587783"/>
                    </a:ext>
                  </a:extLst>
                </a:gridCol>
                <a:gridCol w="1375873">
                  <a:extLst>
                    <a:ext uri="{9D8B030D-6E8A-4147-A177-3AD203B41FA5}">
                      <a16:colId xmlns:a16="http://schemas.microsoft.com/office/drawing/2014/main" val="3942715629"/>
                    </a:ext>
                  </a:extLst>
                </a:gridCol>
                <a:gridCol w="1204957">
                  <a:extLst>
                    <a:ext uri="{9D8B030D-6E8A-4147-A177-3AD203B41FA5}">
                      <a16:colId xmlns:a16="http://schemas.microsoft.com/office/drawing/2014/main" val="1285661136"/>
                    </a:ext>
                  </a:extLst>
                </a:gridCol>
              </a:tblGrid>
              <a:tr h="303474">
                <a:tc>
                  <a:txBody>
                    <a:bodyPr/>
                    <a:lstStyle/>
                    <a:p>
                      <a:r>
                        <a:rPr lang="en-US" sz="1400" dirty="0" err="1"/>
                        <a:t>NodeId</a:t>
                      </a:r>
                      <a:endParaRPr lang="en-US" sz="1400" dirty="0"/>
                    </a:p>
                  </a:txBody>
                  <a:tcPr/>
                </a:tc>
                <a:tc>
                  <a:txBody>
                    <a:bodyPr/>
                    <a:lstStyle/>
                    <a:p>
                      <a:r>
                        <a:rPr lang="en-US" sz="1400" dirty="0" err="1"/>
                        <a:t>NodeType</a:t>
                      </a:r>
                      <a:endParaRPr lang="en-US" sz="1400" dirty="0"/>
                    </a:p>
                  </a:txBody>
                  <a:tcPr/>
                </a:tc>
                <a:tc>
                  <a:txBody>
                    <a:bodyPr/>
                    <a:lstStyle/>
                    <a:p>
                      <a:r>
                        <a:rPr lang="en-US" sz="1400" dirty="0" err="1"/>
                        <a:t>InitialState</a:t>
                      </a:r>
                      <a:endParaRPr lang="en-US" sz="1400" dirty="0"/>
                    </a:p>
                  </a:txBody>
                  <a:tcPr/>
                </a:tc>
                <a:extLst>
                  <a:ext uri="{0D108BD9-81ED-4DB2-BD59-A6C34878D82A}">
                    <a16:rowId xmlns:a16="http://schemas.microsoft.com/office/drawing/2014/main" val="375057165"/>
                  </a:ext>
                </a:extLst>
              </a:tr>
              <a:tr h="303474">
                <a:tc>
                  <a:txBody>
                    <a:bodyPr/>
                    <a:lstStyle/>
                    <a:p>
                      <a:r>
                        <a:rPr lang="en-US" sz="1400" dirty="0"/>
                        <a:t>Site1</a:t>
                      </a:r>
                    </a:p>
                  </a:txBody>
                  <a:tcPr/>
                </a:tc>
                <a:tc>
                  <a:txBody>
                    <a:bodyPr/>
                    <a:lstStyle/>
                    <a:p>
                      <a:r>
                        <a:rPr lang="en-US" sz="1400" dirty="0"/>
                        <a:t>Supervisor</a:t>
                      </a:r>
                    </a:p>
                  </a:txBody>
                  <a:tcPr/>
                </a:tc>
                <a:tc>
                  <a:txBody>
                    <a:bodyPr/>
                    <a:lstStyle/>
                    <a:p>
                      <a:r>
                        <a:rPr lang="en-US" sz="1400" dirty="0"/>
                        <a:t>Null</a:t>
                      </a:r>
                    </a:p>
                  </a:txBody>
                  <a:tcPr/>
                </a:tc>
                <a:extLst>
                  <a:ext uri="{0D108BD9-81ED-4DB2-BD59-A6C34878D82A}">
                    <a16:rowId xmlns:a16="http://schemas.microsoft.com/office/drawing/2014/main" val="1455531943"/>
                  </a:ext>
                </a:extLst>
              </a:tr>
              <a:tr h="303474">
                <a:tc>
                  <a:txBody>
                    <a:bodyPr/>
                    <a:lstStyle/>
                    <a:p>
                      <a:r>
                        <a:rPr lang="en-US" sz="1400" dirty="0"/>
                        <a:t>Tag1</a:t>
                      </a:r>
                    </a:p>
                  </a:txBody>
                  <a:tcPr/>
                </a:tc>
                <a:tc>
                  <a:txBody>
                    <a:bodyPr/>
                    <a:lstStyle/>
                    <a:p>
                      <a:r>
                        <a:rPr lang="en-US" sz="1400" dirty="0"/>
                        <a:t>Raw</a:t>
                      </a:r>
                    </a:p>
                  </a:txBody>
                  <a:tcPr/>
                </a:tc>
                <a:tc>
                  <a:txBody>
                    <a:bodyPr/>
                    <a:lstStyle/>
                    <a:p>
                      <a:r>
                        <a:rPr lang="en-US" sz="1400" dirty="0"/>
                        <a:t>Null</a:t>
                      </a:r>
                    </a:p>
                  </a:txBody>
                  <a:tcPr/>
                </a:tc>
                <a:extLst>
                  <a:ext uri="{0D108BD9-81ED-4DB2-BD59-A6C34878D82A}">
                    <a16:rowId xmlns:a16="http://schemas.microsoft.com/office/drawing/2014/main" val="877018127"/>
                  </a:ext>
                </a:extLst>
              </a:tr>
              <a:tr h="303474">
                <a:tc>
                  <a:txBody>
                    <a:bodyPr/>
                    <a:lstStyle/>
                    <a:p>
                      <a:r>
                        <a:rPr lang="en-US" sz="1400" dirty="0"/>
                        <a:t>Tag2</a:t>
                      </a:r>
                    </a:p>
                  </a:txBody>
                  <a:tcPr/>
                </a:tc>
                <a:tc>
                  <a:txBody>
                    <a:bodyPr/>
                    <a:lstStyle/>
                    <a:p>
                      <a:r>
                        <a:rPr lang="en-US" sz="1400" dirty="0"/>
                        <a:t>Running Total</a:t>
                      </a:r>
                    </a:p>
                  </a:txBody>
                  <a:tcPr/>
                </a:tc>
                <a:tc>
                  <a:txBody>
                    <a:bodyPr/>
                    <a:lstStyle/>
                    <a:p>
                      <a:r>
                        <a:rPr lang="en-US" sz="1400" dirty="0"/>
                        <a:t>0</a:t>
                      </a:r>
                    </a:p>
                  </a:txBody>
                  <a:tcPr/>
                </a:tc>
                <a:extLst>
                  <a:ext uri="{0D108BD9-81ED-4DB2-BD59-A6C34878D82A}">
                    <a16:rowId xmlns:a16="http://schemas.microsoft.com/office/drawing/2014/main" val="762837743"/>
                  </a:ext>
                </a:extLst>
              </a:tr>
              <a:tr h="303474">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912729904"/>
                  </a:ext>
                </a:extLst>
              </a:tr>
            </a:tbl>
          </a:graphicData>
        </a:graphic>
      </p:graphicFrame>
      <p:graphicFrame>
        <p:nvGraphicFramePr>
          <p:cNvPr id="20" name="Table 19">
            <a:extLst>
              <a:ext uri="{FF2B5EF4-FFF2-40B4-BE49-F238E27FC236}">
                <a16:creationId xmlns:a16="http://schemas.microsoft.com/office/drawing/2014/main" id="{1B1C7271-DA4D-4544-8362-8893A70883AE}"/>
              </a:ext>
            </a:extLst>
          </p:cNvPr>
          <p:cNvGraphicFramePr>
            <a:graphicFrameLocks noGrp="1"/>
          </p:cNvGraphicFramePr>
          <p:nvPr>
            <p:extLst>
              <p:ext uri="{D42A27DB-BD31-4B8C-83A1-F6EECF244321}">
                <p14:modId xmlns:p14="http://schemas.microsoft.com/office/powerpoint/2010/main" val="1766716917"/>
              </p:ext>
            </p:extLst>
          </p:nvPr>
        </p:nvGraphicFramePr>
        <p:xfrm>
          <a:off x="1004142" y="3903610"/>
          <a:ext cx="3522684" cy="1524000"/>
        </p:xfrm>
        <a:graphic>
          <a:graphicData uri="http://schemas.openxmlformats.org/drawingml/2006/table">
            <a:tbl>
              <a:tblPr firstRow="1" bandRow="1">
                <a:tableStyleId>{5C22544A-7EE6-4342-B048-85BDC9FD1C3A}</a:tableStyleId>
              </a:tblPr>
              <a:tblGrid>
                <a:gridCol w="941854">
                  <a:extLst>
                    <a:ext uri="{9D8B030D-6E8A-4147-A177-3AD203B41FA5}">
                      <a16:colId xmlns:a16="http://schemas.microsoft.com/office/drawing/2014/main" val="2290587783"/>
                    </a:ext>
                  </a:extLst>
                </a:gridCol>
                <a:gridCol w="1375873">
                  <a:extLst>
                    <a:ext uri="{9D8B030D-6E8A-4147-A177-3AD203B41FA5}">
                      <a16:colId xmlns:a16="http://schemas.microsoft.com/office/drawing/2014/main" val="3942715629"/>
                    </a:ext>
                  </a:extLst>
                </a:gridCol>
                <a:gridCol w="1204957">
                  <a:extLst>
                    <a:ext uri="{9D8B030D-6E8A-4147-A177-3AD203B41FA5}">
                      <a16:colId xmlns:a16="http://schemas.microsoft.com/office/drawing/2014/main" val="1285661136"/>
                    </a:ext>
                  </a:extLst>
                </a:gridCol>
              </a:tblGrid>
              <a:tr h="303474">
                <a:tc>
                  <a:txBody>
                    <a:bodyPr/>
                    <a:lstStyle/>
                    <a:p>
                      <a:r>
                        <a:rPr lang="en-US" sz="1400" dirty="0" err="1"/>
                        <a:t>EdgeId</a:t>
                      </a:r>
                      <a:endParaRPr lang="en-US" sz="1400" dirty="0"/>
                    </a:p>
                  </a:txBody>
                  <a:tcPr/>
                </a:tc>
                <a:tc>
                  <a:txBody>
                    <a:bodyPr/>
                    <a:lstStyle/>
                    <a:p>
                      <a:r>
                        <a:rPr lang="en-US" sz="1400" dirty="0"/>
                        <a:t>Source</a:t>
                      </a:r>
                    </a:p>
                  </a:txBody>
                  <a:tcPr/>
                </a:tc>
                <a:tc>
                  <a:txBody>
                    <a:bodyPr/>
                    <a:lstStyle/>
                    <a:p>
                      <a:r>
                        <a:rPr lang="en-US" sz="1400" dirty="0"/>
                        <a:t>Destination</a:t>
                      </a:r>
                    </a:p>
                  </a:txBody>
                  <a:tcPr/>
                </a:tc>
                <a:extLst>
                  <a:ext uri="{0D108BD9-81ED-4DB2-BD59-A6C34878D82A}">
                    <a16:rowId xmlns:a16="http://schemas.microsoft.com/office/drawing/2014/main" val="375057165"/>
                  </a:ext>
                </a:extLst>
              </a:tr>
              <a:tr h="303474">
                <a:tc>
                  <a:txBody>
                    <a:bodyPr/>
                    <a:lstStyle/>
                    <a:p>
                      <a:r>
                        <a:rPr lang="en-US" sz="1400" dirty="0"/>
                        <a:t>1</a:t>
                      </a:r>
                    </a:p>
                  </a:txBody>
                  <a:tcPr/>
                </a:tc>
                <a:tc>
                  <a:txBody>
                    <a:bodyPr/>
                    <a:lstStyle/>
                    <a:p>
                      <a:r>
                        <a:rPr lang="en-US" sz="1400" dirty="0"/>
                        <a:t>Tag1</a:t>
                      </a:r>
                    </a:p>
                  </a:txBody>
                  <a:tcPr/>
                </a:tc>
                <a:tc>
                  <a:txBody>
                    <a:bodyPr/>
                    <a:lstStyle/>
                    <a:p>
                      <a:r>
                        <a:rPr lang="en-US" sz="1400" dirty="0"/>
                        <a:t>Tag2</a:t>
                      </a:r>
                    </a:p>
                  </a:txBody>
                  <a:tcPr/>
                </a:tc>
                <a:extLst>
                  <a:ext uri="{0D108BD9-81ED-4DB2-BD59-A6C34878D82A}">
                    <a16:rowId xmlns:a16="http://schemas.microsoft.com/office/drawing/2014/main" val="1455531943"/>
                  </a:ext>
                </a:extLst>
              </a:tr>
              <a:tr h="303474">
                <a:tc>
                  <a:txBody>
                    <a:bodyPr/>
                    <a:lstStyle/>
                    <a:p>
                      <a:r>
                        <a:rPr lang="en-US" sz="1400" dirty="0"/>
                        <a:t>2</a:t>
                      </a:r>
                    </a:p>
                  </a:txBody>
                  <a:tcPr/>
                </a:tc>
                <a:tc>
                  <a:txBody>
                    <a:bodyPr/>
                    <a:lstStyle/>
                    <a:p>
                      <a:r>
                        <a:rPr lang="en-US" sz="1400" dirty="0"/>
                        <a:t>Tag1</a:t>
                      </a:r>
                    </a:p>
                  </a:txBody>
                  <a:tcPr/>
                </a:tc>
                <a:tc>
                  <a:txBody>
                    <a:bodyPr/>
                    <a:lstStyle/>
                    <a:p>
                      <a:r>
                        <a:rPr lang="en-US" sz="1400" dirty="0"/>
                        <a:t>Tag3</a:t>
                      </a:r>
                    </a:p>
                  </a:txBody>
                  <a:tcPr/>
                </a:tc>
                <a:extLst>
                  <a:ext uri="{0D108BD9-81ED-4DB2-BD59-A6C34878D82A}">
                    <a16:rowId xmlns:a16="http://schemas.microsoft.com/office/drawing/2014/main" val="877018127"/>
                  </a:ext>
                </a:extLst>
              </a:tr>
              <a:tr h="303474">
                <a:tc>
                  <a:txBody>
                    <a:bodyPr/>
                    <a:lstStyle/>
                    <a:p>
                      <a:r>
                        <a:rPr lang="en-US" sz="1400" dirty="0"/>
                        <a:t>3</a:t>
                      </a:r>
                    </a:p>
                  </a:txBody>
                  <a:tcPr/>
                </a:tc>
                <a:tc>
                  <a:txBody>
                    <a:bodyPr/>
                    <a:lstStyle/>
                    <a:p>
                      <a:r>
                        <a:rPr lang="en-US" sz="1400" dirty="0"/>
                        <a:t>Tag2</a:t>
                      </a:r>
                    </a:p>
                  </a:txBody>
                  <a:tcPr/>
                </a:tc>
                <a:tc>
                  <a:txBody>
                    <a:bodyPr/>
                    <a:lstStyle/>
                    <a:p>
                      <a:r>
                        <a:rPr lang="en-US" sz="1400" dirty="0"/>
                        <a:t>Tag4</a:t>
                      </a:r>
                    </a:p>
                  </a:txBody>
                  <a:tcPr/>
                </a:tc>
                <a:extLst>
                  <a:ext uri="{0D108BD9-81ED-4DB2-BD59-A6C34878D82A}">
                    <a16:rowId xmlns:a16="http://schemas.microsoft.com/office/drawing/2014/main" val="762837743"/>
                  </a:ext>
                </a:extLst>
              </a:tr>
              <a:tr h="303474">
                <a:tc>
                  <a:txBody>
                    <a:bodyPr/>
                    <a:lstStyle/>
                    <a:p>
                      <a:r>
                        <a:rPr lang="en-US" sz="1400" dirty="0"/>
                        <a:t>4</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713222203"/>
                  </a:ext>
                </a:extLst>
              </a:tr>
            </a:tbl>
          </a:graphicData>
        </a:graphic>
      </p:graphicFrame>
      <p:sp>
        <p:nvSpPr>
          <p:cNvPr id="7" name="Rectangle: Rounded Corners 6">
            <a:extLst>
              <a:ext uri="{FF2B5EF4-FFF2-40B4-BE49-F238E27FC236}">
                <a16:creationId xmlns:a16="http://schemas.microsoft.com/office/drawing/2014/main" id="{4ABDC0E5-0D15-4E72-A898-735B303E4FBC}"/>
              </a:ext>
            </a:extLst>
          </p:cNvPr>
          <p:cNvSpPr/>
          <p:nvPr/>
        </p:nvSpPr>
        <p:spPr>
          <a:xfrm>
            <a:off x="7631394" y="2785929"/>
            <a:ext cx="1273324" cy="4078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A73A2"/>
                </a:solidFill>
              </a:rPr>
              <a:t>Site1</a:t>
            </a:r>
          </a:p>
        </p:txBody>
      </p:sp>
      <p:sp>
        <p:nvSpPr>
          <p:cNvPr id="23" name="Rectangle: Rounded Corners 22">
            <a:extLst>
              <a:ext uri="{FF2B5EF4-FFF2-40B4-BE49-F238E27FC236}">
                <a16:creationId xmlns:a16="http://schemas.microsoft.com/office/drawing/2014/main" id="{53BF5FD5-087A-4E90-BB33-2775138E4DB9}"/>
              </a:ext>
            </a:extLst>
          </p:cNvPr>
          <p:cNvSpPr/>
          <p:nvPr/>
        </p:nvSpPr>
        <p:spPr>
          <a:xfrm>
            <a:off x="7631394" y="3524704"/>
            <a:ext cx="1273324" cy="4078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A73A2"/>
                </a:solidFill>
              </a:rPr>
              <a:t>Tag1</a:t>
            </a:r>
          </a:p>
        </p:txBody>
      </p:sp>
      <p:sp>
        <p:nvSpPr>
          <p:cNvPr id="25" name="Rectangle: Rounded Corners 24">
            <a:extLst>
              <a:ext uri="{FF2B5EF4-FFF2-40B4-BE49-F238E27FC236}">
                <a16:creationId xmlns:a16="http://schemas.microsoft.com/office/drawing/2014/main" id="{64A314BF-A00A-44BD-A59C-5AFFCDB9D94A}"/>
              </a:ext>
            </a:extLst>
          </p:cNvPr>
          <p:cNvSpPr/>
          <p:nvPr/>
        </p:nvSpPr>
        <p:spPr>
          <a:xfrm>
            <a:off x="6758299" y="4263479"/>
            <a:ext cx="1273324" cy="4078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A73A2"/>
                </a:solidFill>
              </a:rPr>
              <a:t>Tag2</a:t>
            </a:r>
          </a:p>
        </p:txBody>
      </p:sp>
      <p:sp>
        <p:nvSpPr>
          <p:cNvPr id="28" name="Rectangle: Rounded Corners 27">
            <a:extLst>
              <a:ext uri="{FF2B5EF4-FFF2-40B4-BE49-F238E27FC236}">
                <a16:creationId xmlns:a16="http://schemas.microsoft.com/office/drawing/2014/main" id="{0259CD0A-0387-4310-BCB5-62E8CF790AC1}"/>
              </a:ext>
            </a:extLst>
          </p:cNvPr>
          <p:cNvSpPr/>
          <p:nvPr/>
        </p:nvSpPr>
        <p:spPr>
          <a:xfrm>
            <a:off x="8466033" y="4263479"/>
            <a:ext cx="1273324" cy="4078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A73A2"/>
                </a:solidFill>
              </a:rPr>
              <a:t>Tag3</a:t>
            </a:r>
          </a:p>
        </p:txBody>
      </p:sp>
      <p:sp>
        <p:nvSpPr>
          <p:cNvPr id="29" name="Rectangle: Rounded Corners 28">
            <a:extLst>
              <a:ext uri="{FF2B5EF4-FFF2-40B4-BE49-F238E27FC236}">
                <a16:creationId xmlns:a16="http://schemas.microsoft.com/office/drawing/2014/main" id="{5A0E1FD5-E1B5-47CA-A699-A2B01F57EC05}"/>
              </a:ext>
            </a:extLst>
          </p:cNvPr>
          <p:cNvSpPr/>
          <p:nvPr/>
        </p:nvSpPr>
        <p:spPr>
          <a:xfrm>
            <a:off x="6758299" y="5090997"/>
            <a:ext cx="1273324" cy="4078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A73A2"/>
                </a:solidFill>
              </a:rPr>
              <a:t>Tag4</a:t>
            </a:r>
          </a:p>
        </p:txBody>
      </p:sp>
      <p:cxnSp>
        <p:nvCxnSpPr>
          <p:cNvPr id="9" name="Straight Arrow Connector 8">
            <a:extLst>
              <a:ext uri="{FF2B5EF4-FFF2-40B4-BE49-F238E27FC236}">
                <a16:creationId xmlns:a16="http://schemas.microsoft.com/office/drawing/2014/main" id="{6829B492-FAAD-4DFE-85D0-5967A5C192E7}"/>
              </a:ext>
            </a:extLst>
          </p:cNvPr>
          <p:cNvCxnSpPr>
            <a:stCxn id="7" idx="2"/>
            <a:endCxn id="23" idx="0"/>
          </p:cNvCxnSpPr>
          <p:nvPr/>
        </p:nvCxnSpPr>
        <p:spPr>
          <a:xfrm>
            <a:off x="8268056" y="3193733"/>
            <a:ext cx="0" cy="3309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222D868F-7F2D-4009-BCEB-3AC998D6FDAD}"/>
              </a:ext>
            </a:extLst>
          </p:cNvPr>
          <p:cNvCxnSpPr>
            <a:cxnSpLocks/>
            <a:stCxn id="23" idx="2"/>
            <a:endCxn id="25" idx="0"/>
          </p:cNvCxnSpPr>
          <p:nvPr/>
        </p:nvCxnSpPr>
        <p:spPr>
          <a:xfrm flipH="1">
            <a:off x="7394961" y="3932508"/>
            <a:ext cx="873095" cy="3309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2ADE5FE-3DC7-4596-9A41-3F9FBB25EC50}"/>
              </a:ext>
            </a:extLst>
          </p:cNvPr>
          <p:cNvCxnSpPr>
            <a:cxnSpLocks/>
            <a:stCxn id="23" idx="2"/>
            <a:endCxn id="28" idx="0"/>
          </p:cNvCxnSpPr>
          <p:nvPr/>
        </p:nvCxnSpPr>
        <p:spPr>
          <a:xfrm>
            <a:off x="8268056" y="3932508"/>
            <a:ext cx="834639" cy="3309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2BD4A7A-F5EC-4CC9-8AF3-45E02E952114}"/>
              </a:ext>
            </a:extLst>
          </p:cNvPr>
          <p:cNvCxnSpPr>
            <a:cxnSpLocks/>
            <a:stCxn id="25" idx="2"/>
            <a:endCxn id="29" idx="0"/>
          </p:cNvCxnSpPr>
          <p:nvPr/>
        </p:nvCxnSpPr>
        <p:spPr>
          <a:xfrm>
            <a:off x="7394961" y="4671283"/>
            <a:ext cx="0" cy="4197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Arrow: Right 18">
            <a:extLst>
              <a:ext uri="{FF2B5EF4-FFF2-40B4-BE49-F238E27FC236}">
                <a16:creationId xmlns:a16="http://schemas.microsoft.com/office/drawing/2014/main" id="{3D17876F-5882-4E8E-9A19-66D369EAB701}"/>
              </a:ext>
            </a:extLst>
          </p:cNvPr>
          <p:cNvSpPr/>
          <p:nvPr/>
        </p:nvSpPr>
        <p:spPr>
          <a:xfrm>
            <a:off x="5093293" y="3683237"/>
            <a:ext cx="1665006" cy="5042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77D253B4-490A-45BB-B013-8FE7101AD2C0}"/>
              </a:ext>
            </a:extLst>
          </p:cNvPr>
          <p:cNvSpPr txBox="1"/>
          <p:nvPr/>
        </p:nvSpPr>
        <p:spPr>
          <a:xfrm>
            <a:off x="4938843" y="3252562"/>
            <a:ext cx="1453411" cy="369332"/>
          </a:xfrm>
          <a:prstGeom prst="rect">
            <a:avLst/>
          </a:prstGeom>
          <a:noFill/>
        </p:spPr>
        <p:txBody>
          <a:bodyPr wrap="none" rtlCol="0">
            <a:spAutoFit/>
          </a:bodyPr>
          <a:lstStyle/>
          <a:p>
            <a:r>
              <a:rPr lang="en-US" dirty="0"/>
              <a:t>Convert Data</a:t>
            </a:r>
          </a:p>
        </p:txBody>
      </p:sp>
      <p:sp>
        <p:nvSpPr>
          <p:cNvPr id="41" name="TextBox 40">
            <a:extLst>
              <a:ext uri="{FF2B5EF4-FFF2-40B4-BE49-F238E27FC236}">
                <a16:creationId xmlns:a16="http://schemas.microsoft.com/office/drawing/2014/main" id="{A021C502-9474-4A01-890C-69A73AE35FEC}"/>
              </a:ext>
            </a:extLst>
          </p:cNvPr>
          <p:cNvSpPr txBox="1"/>
          <p:nvPr/>
        </p:nvSpPr>
        <p:spPr>
          <a:xfrm>
            <a:off x="4938842" y="4263479"/>
            <a:ext cx="1453411" cy="646331"/>
          </a:xfrm>
          <a:prstGeom prst="rect">
            <a:avLst/>
          </a:prstGeom>
          <a:noFill/>
        </p:spPr>
        <p:txBody>
          <a:bodyPr wrap="square" rtlCol="0">
            <a:spAutoFit/>
          </a:bodyPr>
          <a:lstStyle/>
          <a:p>
            <a:r>
              <a:rPr lang="en-US" dirty="0"/>
              <a:t>To Runtime Execution</a:t>
            </a:r>
          </a:p>
        </p:txBody>
      </p:sp>
    </p:spTree>
    <p:extLst>
      <p:ext uri="{BB962C8B-B14F-4D97-AF65-F5344CB8AC3E}">
        <p14:creationId xmlns:p14="http://schemas.microsoft.com/office/powerpoint/2010/main" val="344960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61646FA-6608-4A01-AB66-BB16AE5465A0}"/>
              </a:ext>
            </a:extLst>
          </p:cNvPr>
          <p:cNvSpPr/>
          <p:nvPr/>
        </p:nvSpPr>
        <p:spPr>
          <a:xfrm>
            <a:off x="1" y="0"/>
            <a:ext cx="12192000" cy="680900"/>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9E9219B8-B9B4-4674-ACF9-9592030CF513}"/>
              </a:ext>
            </a:extLst>
          </p:cNvPr>
          <p:cNvSpPr txBox="1"/>
          <p:nvPr/>
        </p:nvSpPr>
        <p:spPr>
          <a:xfrm>
            <a:off x="41557" y="21310"/>
            <a:ext cx="12191999" cy="646331"/>
          </a:xfrm>
          <a:prstGeom prst="rect">
            <a:avLst/>
          </a:prstGeom>
          <a:noFill/>
        </p:spPr>
        <p:txBody>
          <a:bodyPr wrap="square" rtlCol="0">
            <a:spAutoFit/>
          </a:bodyPr>
          <a:lstStyle/>
          <a:p>
            <a:r>
              <a:rPr lang="en-US" sz="3600" cap="all" spc="-150" dirty="0">
                <a:solidFill>
                  <a:schemeClr val="accent1"/>
                </a:solidFill>
                <a:latin typeface="+mj-lt"/>
                <a:ea typeface="Adobe Gothic Std B" panose="020B0800000000000000" pitchFamily="34" charset="-128"/>
                <a:cs typeface="Times New Roman" panose="02020603050405020304" pitchFamily="18" charset="0"/>
              </a:rPr>
              <a:t>Change Management</a:t>
            </a:r>
            <a:endParaRPr lang="en-US" sz="3600" cap="all" spc="-150" dirty="0">
              <a:solidFill>
                <a:schemeClr val="bg1">
                  <a:lumMod val="85000"/>
                </a:schemeClr>
              </a:solidFill>
              <a:latin typeface="+mj-lt"/>
              <a:ea typeface="Adobe Gothic Std B" panose="020B0800000000000000" pitchFamily="34" charset="-128"/>
            </a:endParaRPr>
          </a:p>
        </p:txBody>
      </p:sp>
      <p:sp>
        <p:nvSpPr>
          <p:cNvPr id="68" name="Shape 2220">
            <a:extLst>
              <a:ext uri="{FF2B5EF4-FFF2-40B4-BE49-F238E27FC236}">
                <a16:creationId xmlns:a16="http://schemas.microsoft.com/office/drawing/2014/main" id="{8CFD5595-3828-4A94-B93F-9436437E06D7}"/>
              </a:ext>
            </a:extLst>
          </p:cNvPr>
          <p:cNvSpPr/>
          <p:nvPr/>
        </p:nvSpPr>
        <p:spPr>
          <a:xfrm>
            <a:off x="11683612" y="5932593"/>
            <a:ext cx="282982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4" name="Shape 2220">
            <a:extLst>
              <a:ext uri="{FF2B5EF4-FFF2-40B4-BE49-F238E27FC236}">
                <a16:creationId xmlns:a16="http://schemas.microsoft.com/office/drawing/2014/main" id="{31C1DB49-A8D9-42D6-BC25-14932B7AFFFB}"/>
              </a:ext>
            </a:extLst>
          </p:cNvPr>
          <p:cNvSpPr/>
          <p:nvPr/>
        </p:nvSpPr>
        <p:spPr>
          <a:xfrm>
            <a:off x="3168479" y="736654"/>
            <a:ext cx="2716694"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6" name="Shape 2220">
            <a:extLst>
              <a:ext uri="{FF2B5EF4-FFF2-40B4-BE49-F238E27FC236}">
                <a16:creationId xmlns:a16="http://schemas.microsoft.com/office/drawing/2014/main" id="{A24DBF60-67B8-4B1C-953D-0CD9E5A74953}"/>
              </a:ext>
            </a:extLst>
          </p:cNvPr>
          <p:cNvSpPr/>
          <p:nvPr/>
        </p:nvSpPr>
        <p:spPr>
          <a:xfrm>
            <a:off x="8715842" y="890542"/>
            <a:ext cx="3346885"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1" name="Shape 2220">
            <a:extLst>
              <a:ext uri="{FF2B5EF4-FFF2-40B4-BE49-F238E27FC236}">
                <a16:creationId xmlns:a16="http://schemas.microsoft.com/office/drawing/2014/main" id="{CD1784BD-3D95-4B73-8F4A-8E3CC7A2491F}"/>
              </a:ext>
            </a:extLst>
          </p:cNvPr>
          <p:cNvSpPr/>
          <p:nvPr/>
        </p:nvSpPr>
        <p:spPr>
          <a:xfrm>
            <a:off x="7194286" y="1032406"/>
            <a:ext cx="437824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7" name="TextBox 26">
            <a:extLst>
              <a:ext uri="{FF2B5EF4-FFF2-40B4-BE49-F238E27FC236}">
                <a16:creationId xmlns:a16="http://schemas.microsoft.com/office/drawing/2014/main" id="{CA362A37-C7A4-4411-B9C9-711994A1EE1C}"/>
              </a:ext>
            </a:extLst>
          </p:cNvPr>
          <p:cNvSpPr txBox="1"/>
          <p:nvPr/>
        </p:nvSpPr>
        <p:spPr>
          <a:xfrm>
            <a:off x="136245" y="813007"/>
            <a:ext cx="11894255" cy="646331"/>
          </a:xfrm>
          <a:prstGeom prst="rect">
            <a:avLst/>
          </a:prstGeom>
          <a:noFill/>
        </p:spPr>
        <p:txBody>
          <a:bodyPr wrap="square" rtlCol="0">
            <a:spAutoFit/>
          </a:bodyPr>
          <a:lstStyle/>
          <a:p>
            <a:r>
              <a:rPr lang="en-US" sz="3600" cap="all" spc="-150" dirty="0">
                <a:solidFill>
                  <a:srgbClr val="595959"/>
                </a:solidFill>
                <a:latin typeface="+mj-lt"/>
                <a:ea typeface="Adobe Gothic Std B" panose="020B0800000000000000" pitchFamily="34" charset="-128"/>
              </a:rPr>
              <a:t>Mesh Visualization</a:t>
            </a:r>
          </a:p>
        </p:txBody>
      </p:sp>
      <p:sp>
        <p:nvSpPr>
          <p:cNvPr id="48" name="object 197">
            <a:extLst>
              <a:ext uri="{FF2B5EF4-FFF2-40B4-BE49-F238E27FC236}">
                <a16:creationId xmlns:a16="http://schemas.microsoft.com/office/drawing/2014/main" id="{B5F9F680-919A-47BA-883F-9ECEA0C5A055}"/>
              </a:ext>
            </a:extLst>
          </p:cNvPr>
          <p:cNvSpPr txBox="1"/>
          <p:nvPr/>
        </p:nvSpPr>
        <p:spPr>
          <a:xfrm>
            <a:off x="433673" y="1843252"/>
            <a:ext cx="10753440" cy="4224233"/>
          </a:xfrm>
          <a:prstGeom prst="rect">
            <a:avLst/>
          </a:prstGeom>
        </p:spPr>
        <p:txBody>
          <a:bodyPr vert="horz" wrap="square" lIns="0" tIns="38100" rIns="0" bIns="0" rtlCol="0">
            <a:spAutoFit/>
          </a:bodyPr>
          <a:lstStyle/>
          <a:p>
            <a:pPr marL="12700">
              <a:spcBef>
                <a:spcPts val="300"/>
              </a:spcBef>
            </a:pPr>
            <a:r>
              <a:rPr lang="en-US" sz="2400" b="1" dirty="0">
                <a:solidFill>
                  <a:srgbClr val="1CADE4"/>
                </a:solidFill>
                <a:cs typeface="Franklin Gothic Book"/>
              </a:rPr>
              <a:t>Meshes can be queried for their current structure</a:t>
            </a:r>
          </a:p>
          <a:p>
            <a:pPr marL="12700">
              <a:spcBef>
                <a:spcPts val="300"/>
              </a:spcBef>
            </a:pPr>
            <a:endParaRPr lang="en-US" sz="2400" dirty="0">
              <a:cs typeface="Franklin Gothic Book"/>
            </a:endParaRPr>
          </a:p>
          <a:p>
            <a:pPr marL="12700">
              <a:spcBef>
                <a:spcPts val="300"/>
              </a:spcBef>
            </a:pPr>
            <a:r>
              <a:rPr lang="en-US" sz="2400" dirty="0">
                <a:cs typeface="Franklin Gothic Book"/>
              </a:rPr>
              <a:t>Mesh visualization is critical to tracing calculation flow:</a:t>
            </a:r>
          </a:p>
          <a:p>
            <a:pPr marL="355600" indent="-342900">
              <a:spcBef>
                <a:spcPts val="300"/>
              </a:spcBef>
              <a:buFont typeface="Wingdings" panose="05000000000000000000" pitchFamily="2" charset="2"/>
              <a:buChar char="Ø"/>
            </a:pPr>
            <a:r>
              <a:rPr lang="en-US" sz="2400" dirty="0">
                <a:cs typeface="Franklin Gothic Book"/>
              </a:rPr>
              <a:t>Makes the mesh comprehensible</a:t>
            </a:r>
          </a:p>
          <a:p>
            <a:pPr marL="355600" indent="-342900">
              <a:spcBef>
                <a:spcPts val="300"/>
              </a:spcBef>
              <a:buFont typeface="Wingdings" panose="05000000000000000000" pitchFamily="2" charset="2"/>
              <a:buChar char="Ø"/>
            </a:pPr>
            <a:r>
              <a:rPr lang="en-US" sz="2400" dirty="0">
                <a:cs typeface="Franklin Gothic Book"/>
              </a:rPr>
              <a:t>Flow can be validated by the business</a:t>
            </a:r>
          </a:p>
          <a:p>
            <a:pPr marL="355600" indent="-342900">
              <a:spcBef>
                <a:spcPts val="300"/>
              </a:spcBef>
              <a:buFont typeface="Wingdings" panose="05000000000000000000" pitchFamily="2" charset="2"/>
              <a:buChar char="Ø"/>
            </a:pPr>
            <a:r>
              <a:rPr lang="en-US" sz="2400" dirty="0">
                <a:cs typeface="Franklin Gothic Book"/>
              </a:rPr>
              <a:t>Can enable the creation of integration tests if necessary</a:t>
            </a:r>
          </a:p>
          <a:p>
            <a:pPr marL="12700">
              <a:spcBef>
                <a:spcPts val="300"/>
              </a:spcBef>
            </a:pPr>
            <a:endParaRPr lang="en-US" sz="2400" dirty="0">
              <a:cs typeface="Franklin Gothic Book"/>
            </a:endParaRPr>
          </a:p>
          <a:p>
            <a:pPr marL="12700">
              <a:spcBef>
                <a:spcPts val="300"/>
              </a:spcBef>
            </a:pPr>
            <a:endParaRPr lang="en-US" sz="2400" b="1" dirty="0">
              <a:solidFill>
                <a:srgbClr val="1CADE4"/>
              </a:solidFill>
              <a:cs typeface="Franklin Gothic Book"/>
            </a:endParaRPr>
          </a:p>
          <a:p>
            <a:pPr marL="12700">
              <a:spcBef>
                <a:spcPts val="300"/>
              </a:spcBef>
            </a:pPr>
            <a:r>
              <a:rPr lang="en-US" sz="6000" b="1" dirty="0">
                <a:solidFill>
                  <a:srgbClr val="1CADE4"/>
                </a:solidFill>
                <a:cs typeface="Franklin Gothic Book"/>
              </a:rPr>
              <a:t>[DEMO!!]</a:t>
            </a:r>
          </a:p>
        </p:txBody>
      </p:sp>
    </p:spTree>
    <p:extLst>
      <p:ext uri="{BB962C8B-B14F-4D97-AF65-F5344CB8AC3E}">
        <p14:creationId xmlns:p14="http://schemas.microsoft.com/office/powerpoint/2010/main" val="3494601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61646FA-6608-4A01-AB66-BB16AE5465A0}"/>
              </a:ext>
            </a:extLst>
          </p:cNvPr>
          <p:cNvSpPr/>
          <p:nvPr/>
        </p:nvSpPr>
        <p:spPr>
          <a:xfrm>
            <a:off x="1" y="0"/>
            <a:ext cx="12192000" cy="680900"/>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9E9219B8-B9B4-4674-ACF9-9592030CF513}"/>
              </a:ext>
            </a:extLst>
          </p:cNvPr>
          <p:cNvSpPr txBox="1"/>
          <p:nvPr/>
        </p:nvSpPr>
        <p:spPr>
          <a:xfrm>
            <a:off x="41557" y="21310"/>
            <a:ext cx="12191999" cy="646331"/>
          </a:xfrm>
          <a:prstGeom prst="rect">
            <a:avLst/>
          </a:prstGeom>
          <a:noFill/>
        </p:spPr>
        <p:txBody>
          <a:bodyPr wrap="square" rtlCol="0">
            <a:spAutoFit/>
          </a:bodyPr>
          <a:lstStyle/>
          <a:p>
            <a:r>
              <a:rPr lang="en-US" sz="3600" cap="all" spc="-150" dirty="0">
                <a:solidFill>
                  <a:schemeClr val="accent1"/>
                </a:solidFill>
                <a:latin typeface="+mj-lt"/>
                <a:ea typeface="Adobe Gothic Std B" panose="020B0800000000000000" pitchFamily="34" charset="-128"/>
                <a:cs typeface="Times New Roman" panose="02020603050405020304" pitchFamily="18" charset="0"/>
              </a:rPr>
              <a:t>Conclusions</a:t>
            </a:r>
            <a:endParaRPr lang="en-US" sz="3600" cap="all" spc="-150" dirty="0">
              <a:solidFill>
                <a:schemeClr val="bg1">
                  <a:lumMod val="85000"/>
                </a:schemeClr>
              </a:solidFill>
              <a:latin typeface="+mj-lt"/>
              <a:ea typeface="Adobe Gothic Std B" panose="020B0800000000000000" pitchFamily="34" charset="-128"/>
            </a:endParaRPr>
          </a:p>
        </p:txBody>
      </p:sp>
      <p:sp>
        <p:nvSpPr>
          <p:cNvPr id="68" name="Shape 2220">
            <a:extLst>
              <a:ext uri="{FF2B5EF4-FFF2-40B4-BE49-F238E27FC236}">
                <a16:creationId xmlns:a16="http://schemas.microsoft.com/office/drawing/2014/main" id="{8CFD5595-3828-4A94-B93F-9436437E06D7}"/>
              </a:ext>
            </a:extLst>
          </p:cNvPr>
          <p:cNvSpPr/>
          <p:nvPr/>
        </p:nvSpPr>
        <p:spPr>
          <a:xfrm>
            <a:off x="11683612" y="5932593"/>
            <a:ext cx="282982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4" name="Shape 2220">
            <a:extLst>
              <a:ext uri="{FF2B5EF4-FFF2-40B4-BE49-F238E27FC236}">
                <a16:creationId xmlns:a16="http://schemas.microsoft.com/office/drawing/2014/main" id="{31C1DB49-A8D9-42D6-BC25-14932B7AFFFB}"/>
              </a:ext>
            </a:extLst>
          </p:cNvPr>
          <p:cNvSpPr/>
          <p:nvPr/>
        </p:nvSpPr>
        <p:spPr>
          <a:xfrm>
            <a:off x="3168479" y="736654"/>
            <a:ext cx="2716694"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6" name="Shape 2220">
            <a:extLst>
              <a:ext uri="{FF2B5EF4-FFF2-40B4-BE49-F238E27FC236}">
                <a16:creationId xmlns:a16="http://schemas.microsoft.com/office/drawing/2014/main" id="{A24DBF60-67B8-4B1C-953D-0CD9E5A74953}"/>
              </a:ext>
            </a:extLst>
          </p:cNvPr>
          <p:cNvSpPr/>
          <p:nvPr/>
        </p:nvSpPr>
        <p:spPr>
          <a:xfrm>
            <a:off x="8715842" y="890542"/>
            <a:ext cx="3346885"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1" name="Shape 2220">
            <a:extLst>
              <a:ext uri="{FF2B5EF4-FFF2-40B4-BE49-F238E27FC236}">
                <a16:creationId xmlns:a16="http://schemas.microsoft.com/office/drawing/2014/main" id="{CD1784BD-3D95-4B73-8F4A-8E3CC7A2491F}"/>
              </a:ext>
            </a:extLst>
          </p:cNvPr>
          <p:cNvSpPr/>
          <p:nvPr/>
        </p:nvSpPr>
        <p:spPr>
          <a:xfrm>
            <a:off x="7194286" y="1032406"/>
            <a:ext cx="437824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7" name="TextBox 26">
            <a:extLst>
              <a:ext uri="{FF2B5EF4-FFF2-40B4-BE49-F238E27FC236}">
                <a16:creationId xmlns:a16="http://schemas.microsoft.com/office/drawing/2014/main" id="{CA362A37-C7A4-4411-B9C9-711994A1EE1C}"/>
              </a:ext>
            </a:extLst>
          </p:cNvPr>
          <p:cNvSpPr txBox="1"/>
          <p:nvPr/>
        </p:nvSpPr>
        <p:spPr>
          <a:xfrm>
            <a:off x="129273" y="786185"/>
            <a:ext cx="11894255" cy="646331"/>
          </a:xfrm>
          <a:prstGeom prst="rect">
            <a:avLst/>
          </a:prstGeom>
          <a:noFill/>
        </p:spPr>
        <p:txBody>
          <a:bodyPr wrap="square" rtlCol="0">
            <a:spAutoFit/>
          </a:bodyPr>
          <a:lstStyle/>
          <a:p>
            <a:r>
              <a:rPr lang="en-US" sz="3600" cap="all" spc="-150" dirty="0">
                <a:solidFill>
                  <a:srgbClr val="595959"/>
                </a:solidFill>
                <a:latin typeface="+mj-lt"/>
                <a:ea typeface="Adobe Gothic Std B" panose="020B0800000000000000" pitchFamily="34" charset="-128"/>
              </a:rPr>
              <a:t>Actor meshes are well suited to stream processing</a:t>
            </a:r>
          </a:p>
        </p:txBody>
      </p:sp>
      <p:sp>
        <p:nvSpPr>
          <p:cNvPr id="48" name="object 197">
            <a:extLst>
              <a:ext uri="{FF2B5EF4-FFF2-40B4-BE49-F238E27FC236}">
                <a16:creationId xmlns:a16="http://schemas.microsoft.com/office/drawing/2014/main" id="{B5F9F680-919A-47BA-883F-9ECEA0C5A055}"/>
              </a:ext>
            </a:extLst>
          </p:cNvPr>
          <p:cNvSpPr txBox="1"/>
          <p:nvPr/>
        </p:nvSpPr>
        <p:spPr>
          <a:xfrm>
            <a:off x="433673" y="1843252"/>
            <a:ext cx="10753440" cy="2854628"/>
          </a:xfrm>
          <a:prstGeom prst="rect">
            <a:avLst/>
          </a:prstGeom>
        </p:spPr>
        <p:txBody>
          <a:bodyPr vert="horz" wrap="square" lIns="0" tIns="38100" rIns="0" bIns="0" rtlCol="0">
            <a:spAutoFit/>
          </a:bodyPr>
          <a:lstStyle/>
          <a:p>
            <a:pPr marL="355600" indent="-342900">
              <a:spcBef>
                <a:spcPts val="300"/>
              </a:spcBef>
              <a:buFont typeface="Arial" panose="020B0604020202020204" pitchFamily="34" charset="0"/>
              <a:buChar char="•"/>
            </a:pPr>
            <a:r>
              <a:rPr lang="en-US" sz="2400" b="1" dirty="0" err="1">
                <a:solidFill>
                  <a:srgbClr val="1CADE4"/>
                </a:solidFill>
                <a:cs typeface="Franklin Gothic Book"/>
              </a:rPr>
              <a:t>Provisionable</a:t>
            </a:r>
            <a:r>
              <a:rPr lang="en-US" sz="2400" b="1" dirty="0">
                <a:solidFill>
                  <a:srgbClr val="1CADE4"/>
                </a:solidFill>
                <a:cs typeface="Franklin Gothic Book"/>
              </a:rPr>
              <a:t> on the fly</a:t>
            </a:r>
          </a:p>
          <a:p>
            <a:pPr marL="355600" indent="-342900">
              <a:spcBef>
                <a:spcPts val="300"/>
              </a:spcBef>
              <a:buFont typeface="Arial" panose="020B0604020202020204" pitchFamily="34" charset="0"/>
              <a:buChar char="•"/>
            </a:pPr>
            <a:r>
              <a:rPr lang="en-US" sz="2400" b="1" dirty="0">
                <a:solidFill>
                  <a:srgbClr val="1CADE4"/>
                </a:solidFill>
                <a:cs typeface="Franklin Gothic Book"/>
              </a:rPr>
              <a:t>Infinitely testable</a:t>
            </a:r>
          </a:p>
          <a:p>
            <a:pPr marL="355600" indent="-342900">
              <a:spcBef>
                <a:spcPts val="300"/>
              </a:spcBef>
              <a:buFont typeface="Arial" panose="020B0604020202020204" pitchFamily="34" charset="0"/>
              <a:buChar char="•"/>
            </a:pPr>
            <a:r>
              <a:rPr lang="en-US" sz="2400" b="1" dirty="0">
                <a:solidFill>
                  <a:srgbClr val="1CADE4"/>
                </a:solidFill>
                <a:cs typeface="Franklin Gothic Book"/>
              </a:rPr>
              <a:t>Thread safe</a:t>
            </a:r>
          </a:p>
          <a:p>
            <a:pPr marL="355600" indent="-342900">
              <a:spcBef>
                <a:spcPts val="300"/>
              </a:spcBef>
              <a:buFont typeface="Arial" panose="020B0604020202020204" pitchFamily="34" charset="0"/>
              <a:buChar char="•"/>
            </a:pPr>
            <a:r>
              <a:rPr lang="en-US" sz="2400" b="1" dirty="0">
                <a:solidFill>
                  <a:srgbClr val="1CADE4"/>
                </a:solidFill>
                <a:cs typeface="Franklin Gothic Book"/>
              </a:rPr>
              <a:t>Scalable (processing density vs cost against serverless)</a:t>
            </a:r>
          </a:p>
          <a:p>
            <a:pPr marL="355600" indent="-342900">
              <a:spcBef>
                <a:spcPts val="300"/>
              </a:spcBef>
              <a:buFont typeface="Arial" panose="020B0604020202020204" pitchFamily="34" charset="0"/>
              <a:buChar char="•"/>
            </a:pPr>
            <a:r>
              <a:rPr lang="en-US" sz="2400" b="1" dirty="0">
                <a:solidFill>
                  <a:srgbClr val="1CADE4"/>
                </a:solidFill>
                <a:cs typeface="Franklin Gothic Book"/>
              </a:rPr>
              <a:t>Comprehensible (visualize mesh)</a:t>
            </a:r>
          </a:p>
          <a:p>
            <a:pPr marL="355600" indent="-342900">
              <a:spcBef>
                <a:spcPts val="300"/>
              </a:spcBef>
              <a:buFont typeface="Arial" panose="020B0604020202020204" pitchFamily="34" charset="0"/>
              <a:buChar char="•"/>
            </a:pPr>
            <a:r>
              <a:rPr lang="en-US" sz="2400" b="1" dirty="0">
                <a:solidFill>
                  <a:srgbClr val="1CADE4"/>
                </a:solidFill>
                <a:cs typeface="Franklin Gothic Book"/>
              </a:rPr>
              <a:t>Flexible</a:t>
            </a:r>
          </a:p>
          <a:p>
            <a:pPr marL="355600" indent="-342900">
              <a:spcBef>
                <a:spcPts val="300"/>
              </a:spcBef>
              <a:buFont typeface="Arial" panose="020B0604020202020204" pitchFamily="34" charset="0"/>
              <a:buChar char="•"/>
            </a:pPr>
            <a:r>
              <a:rPr lang="en-US" sz="2400" b="1" dirty="0">
                <a:solidFill>
                  <a:srgbClr val="1CADE4"/>
                </a:solidFill>
                <a:cs typeface="Franklin Gothic Book"/>
              </a:rPr>
              <a:t>Composable (in meshes and actors themselves)</a:t>
            </a:r>
          </a:p>
        </p:txBody>
      </p:sp>
      <p:sp>
        <p:nvSpPr>
          <p:cNvPr id="10" name="TextBox 9">
            <a:extLst>
              <a:ext uri="{FF2B5EF4-FFF2-40B4-BE49-F238E27FC236}">
                <a16:creationId xmlns:a16="http://schemas.microsoft.com/office/drawing/2014/main" id="{D40C7379-7D6B-4DBE-AC7C-28820AEBA4C2}"/>
              </a:ext>
            </a:extLst>
          </p:cNvPr>
          <p:cNvSpPr txBox="1"/>
          <p:nvPr/>
        </p:nvSpPr>
        <p:spPr>
          <a:xfrm>
            <a:off x="41557" y="4857811"/>
            <a:ext cx="11894255" cy="646331"/>
          </a:xfrm>
          <a:prstGeom prst="rect">
            <a:avLst/>
          </a:prstGeom>
          <a:noFill/>
        </p:spPr>
        <p:txBody>
          <a:bodyPr wrap="square" rtlCol="0">
            <a:spAutoFit/>
          </a:bodyPr>
          <a:lstStyle/>
          <a:p>
            <a:r>
              <a:rPr lang="en-US" sz="3600" cap="all" spc="-150" dirty="0">
                <a:solidFill>
                  <a:schemeClr val="accent4"/>
                </a:solidFill>
                <a:latin typeface="+mj-lt"/>
                <a:ea typeface="Adobe Gothic Std B" panose="020B0800000000000000" pitchFamily="34" charset="-128"/>
              </a:rPr>
              <a:t>PLEASE RATE THIS SESSION ON CONFERENCE WEBSITE OR APP!</a:t>
            </a:r>
          </a:p>
        </p:txBody>
      </p:sp>
    </p:spTree>
    <p:extLst>
      <p:ext uri="{BB962C8B-B14F-4D97-AF65-F5344CB8AC3E}">
        <p14:creationId xmlns:p14="http://schemas.microsoft.com/office/powerpoint/2010/main" val="1983016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88A492-A9F8-47C7-9CB8-3BE822FF6445}"/>
              </a:ext>
            </a:extLst>
          </p:cNvPr>
          <p:cNvSpPr/>
          <p:nvPr/>
        </p:nvSpPr>
        <p:spPr>
          <a:xfrm>
            <a:off x="9785350" y="5975350"/>
            <a:ext cx="228600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FBDF663B-209E-450D-B78A-A7F174D9C92F}"/>
              </a:ext>
            </a:extLst>
          </p:cNvPr>
          <p:cNvGrpSpPr/>
          <p:nvPr/>
        </p:nvGrpSpPr>
        <p:grpSpPr>
          <a:xfrm rot="5400000" flipV="1">
            <a:off x="-1558322" y="1044493"/>
            <a:ext cx="2414195" cy="325209"/>
            <a:chOff x="6275620" y="2157984"/>
            <a:chExt cx="4063196" cy="547341"/>
          </a:xfrm>
        </p:grpSpPr>
        <p:sp>
          <p:nvSpPr>
            <p:cNvPr id="10" name="Oval 9">
              <a:extLst>
                <a:ext uri="{FF2B5EF4-FFF2-40B4-BE49-F238E27FC236}">
                  <a16:creationId xmlns:a16="http://schemas.microsoft.com/office/drawing/2014/main" id="{859CC13A-BE17-4CA8-8750-D02B297B6AA1}"/>
                </a:ext>
              </a:extLst>
            </p:cNvPr>
            <p:cNvSpPr/>
            <p:nvPr/>
          </p:nvSpPr>
          <p:spPr>
            <a:xfrm>
              <a:off x="9802368" y="2157984"/>
              <a:ext cx="536448" cy="536448"/>
            </a:xfrm>
            <a:prstGeom prst="ellipse">
              <a:avLst/>
            </a:pr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B006C83-D00C-44BA-A0F7-F4A8F11F0D1D}"/>
                </a:ext>
              </a:extLst>
            </p:cNvPr>
            <p:cNvSpPr/>
            <p:nvPr/>
          </p:nvSpPr>
          <p:spPr>
            <a:xfrm>
              <a:off x="9218580" y="2157984"/>
              <a:ext cx="536448" cy="536448"/>
            </a:xfrm>
            <a:prstGeom prst="ellipse">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6DED162-48B6-4DB7-95F3-05C088AE3282}"/>
                </a:ext>
              </a:extLst>
            </p:cNvPr>
            <p:cNvSpPr/>
            <p:nvPr/>
          </p:nvSpPr>
          <p:spPr>
            <a:xfrm>
              <a:off x="8634792" y="2157984"/>
              <a:ext cx="536448" cy="536448"/>
            </a:xfrm>
            <a:prstGeom prst="ellips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5B79E2D5-FA47-41A4-84A5-035036732AB1}"/>
                </a:ext>
              </a:extLst>
            </p:cNvPr>
            <p:cNvSpPr/>
            <p:nvPr/>
          </p:nvSpPr>
          <p:spPr>
            <a:xfrm>
              <a:off x="8045090" y="2157984"/>
              <a:ext cx="536448" cy="536448"/>
            </a:xfrm>
            <a:prstGeom prst="ellipse">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C333238-F98E-4585-9996-66C96DCE3A18}"/>
                </a:ext>
              </a:extLst>
            </p:cNvPr>
            <p:cNvSpPr/>
            <p:nvPr/>
          </p:nvSpPr>
          <p:spPr>
            <a:xfrm>
              <a:off x="7455388" y="2157984"/>
              <a:ext cx="536448" cy="536448"/>
            </a:xfrm>
            <a:prstGeom prst="ellipse">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F553D08-D347-4AAA-99CA-2475CEBB84AA}"/>
                </a:ext>
              </a:extLst>
            </p:cNvPr>
            <p:cNvSpPr/>
            <p:nvPr/>
          </p:nvSpPr>
          <p:spPr>
            <a:xfrm>
              <a:off x="6871600" y="2157984"/>
              <a:ext cx="536448" cy="536448"/>
            </a:xfrm>
            <a:prstGeom prst="ellipse">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A9D03A7-33EA-4CB3-B637-F98C7C2D612B}"/>
                </a:ext>
              </a:extLst>
            </p:cNvPr>
            <p:cNvSpPr/>
            <p:nvPr/>
          </p:nvSpPr>
          <p:spPr>
            <a:xfrm>
              <a:off x="6275620" y="2168877"/>
              <a:ext cx="536448" cy="536448"/>
            </a:xfrm>
            <a:prstGeom prst="ellipse">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Box 16">
            <a:extLst>
              <a:ext uri="{FF2B5EF4-FFF2-40B4-BE49-F238E27FC236}">
                <a16:creationId xmlns:a16="http://schemas.microsoft.com/office/drawing/2014/main" id="{28410758-0988-40F5-914E-0FD40C892AB7}"/>
              </a:ext>
            </a:extLst>
          </p:cNvPr>
          <p:cNvSpPr txBox="1"/>
          <p:nvPr/>
        </p:nvSpPr>
        <p:spPr>
          <a:xfrm>
            <a:off x="-1358932" y="-212722"/>
            <a:ext cx="845103" cy="830997"/>
          </a:xfrm>
          <a:prstGeom prst="rect">
            <a:avLst/>
          </a:prstGeom>
          <a:noFill/>
        </p:spPr>
        <p:txBody>
          <a:bodyPr wrap="none" rtlCol="0">
            <a:spAutoFit/>
          </a:bodyPr>
          <a:lstStyle/>
          <a:p>
            <a:r>
              <a:rPr lang="en-US" sz="4800" spc="-150" dirty="0">
                <a:solidFill>
                  <a:schemeClr val="tx1">
                    <a:lumMod val="65000"/>
                    <a:lumOff val="35000"/>
                  </a:schemeClr>
                </a:solidFill>
                <a:latin typeface="+mj-lt"/>
                <a:ea typeface="Adobe Gothic Std B" panose="020B0800000000000000" pitchFamily="34" charset="-128"/>
              </a:rPr>
              <a:t>X</a:t>
            </a:r>
            <a:r>
              <a:rPr lang="en-US" sz="4800" spc="-150" dirty="0">
                <a:solidFill>
                  <a:schemeClr val="bg1">
                    <a:lumMod val="85000"/>
                  </a:schemeClr>
                </a:solidFill>
                <a:latin typeface="+mj-lt"/>
                <a:ea typeface="Adobe Gothic Std B" panose="020B0800000000000000" pitchFamily="34" charset="-128"/>
              </a:rPr>
              <a:t>X</a:t>
            </a:r>
          </a:p>
        </p:txBody>
      </p:sp>
      <p:pic>
        <p:nvPicPr>
          <p:cNvPr id="2050" name="Picture 2" descr="Image result for trummelbach falls&quot;">
            <a:extLst>
              <a:ext uri="{FF2B5EF4-FFF2-40B4-BE49-F238E27FC236}">
                <a16:creationId xmlns:a16="http://schemas.microsoft.com/office/drawing/2014/main" id="{2A37329C-2C13-437C-8BF3-0C9D0B16D1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4372" y="860341"/>
            <a:ext cx="8163708" cy="5338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993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p:cNvCxnSpPr>
            <a:cxnSpLocks/>
          </p:cNvCxnSpPr>
          <p:nvPr/>
        </p:nvCxnSpPr>
        <p:spPr>
          <a:xfrm>
            <a:off x="676522" y="647308"/>
            <a:ext cx="2393682" cy="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861646FA-6608-4A01-AB66-BB16AE5465A0}"/>
              </a:ext>
            </a:extLst>
          </p:cNvPr>
          <p:cNvSpPr/>
          <p:nvPr/>
        </p:nvSpPr>
        <p:spPr>
          <a:xfrm>
            <a:off x="1" y="0"/>
            <a:ext cx="12192000" cy="680900"/>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2524C4F3-BDBA-4BC9-8D34-43C4B18C5A46}"/>
              </a:ext>
            </a:extLst>
          </p:cNvPr>
          <p:cNvSpPr txBox="1"/>
          <p:nvPr/>
        </p:nvSpPr>
        <p:spPr>
          <a:xfrm>
            <a:off x="122500" y="30985"/>
            <a:ext cx="11742374" cy="646331"/>
          </a:xfrm>
          <a:prstGeom prst="rect">
            <a:avLst/>
          </a:prstGeom>
          <a:noFill/>
        </p:spPr>
        <p:txBody>
          <a:bodyPr wrap="square" rtlCol="0">
            <a:spAutoFit/>
          </a:bodyPr>
          <a:lstStyle/>
          <a:p>
            <a:r>
              <a:rPr lang="en-US" sz="3600" cap="all" spc="-150" dirty="0">
                <a:solidFill>
                  <a:schemeClr val="accent1"/>
                </a:solidFill>
                <a:latin typeface="+mj-lt"/>
                <a:ea typeface="Adobe Gothic Std B" panose="020B0800000000000000" pitchFamily="34" charset="-128"/>
                <a:cs typeface="Times New Roman" panose="02020603050405020304" pitchFamily="18" charset="0"/>
              </a:rPr>
              <a:t>What is Stream Processing?</a:t>
            </a:r>
            <a:endParaRPr lang="en-US" sz="3600" cap="all" spc="-150" dirty="0">
              <a:solidFill>
                <a:schemeClr val="bg1">
                  <a:lumMod val="50000"/>
                </a:schemeClr>
              </a:solidFill>
              <a:latin typeface="+mj-lt"/>
              <a:ea typeface="Adobe Gothic Std B" panose="020B0800000000000000" pitchFamily="34" charset="-128"/>
              <a:cs typeface="Times New Roman" panose="02020603050405020304" pitchFamily="18" charset="0"/>
            </a:endParaRPr>
          </a:p>
        </p:txBody>
      </p:sp>
      <p:cxnSp>
        <p:nvCxnSpPr>
          <p:cNvPr id="29" name="Straight Connector 28">
            <a:extLst>
              <a:ext uri="{FF2B5EF4-FFF2-40B4-BE49-F238E27FC236}">
                <a16:creationId xmlns:a16="http://schemas.microsoft.com/office/drawing/2014/main" id="{4F5B6EAD-0AC2-48B4-AE03-FB347A8F56A3}"/>
              </a:ext>
            </a:extLst>
          </p:cNvPr>
          <p:cNvCxnSpPr>
            <a:cxnSpLocks/>
          </p:cNvCxnSpPr>
          <p:nvPr/>
        </p:nvCxnSpPr>
        <p:spPr>
          <a:xfrm>
            <a:off x="325392" y="6228395"/>
            <a:ext cx="11539482" cy="0"/>
          </a:xfrm>
          <a:prstGeom prst="line">
            <a:avLst/>
          </a:prstGeom>
          <a:ln>
            <a:solidFill>
              <a:srgbClr val="DFE3E5"/>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2EA9759-B05B-4DBE-8827-B46492FC11C0}"/>
              </a:ext>
            </a:extLst>
          </p:cNvPr>
          <p:cNvSpPr txBox="1"/>
          <p:nvPr/>
        </p:nvSpPr>
        <p:spPr>
          <a:xfrm>
            <a:off x="136245" y="813007"/>
            <a:ext cx="11894255" cy="1015663"/>
          </a:xfrm>
          <a:prstGeom prst="rect">
            <a:avLst/>
          </a:prstGeom>
          <a:noFill/>
        </p:spPr>
        <p:txBody>
          <a:bodyPr wrap="square" rtlCol="0">
            <a:spAutoFit/>
          </a:bodyPr>
          <a:lstStyle/>
          <a:p>
            <a:r>
              <a:rPr lang="en-US" sz="3600" cap="all" spc="-150" dirty="0">
                <a:solidFill>
                  <a:srgbClr val="595959"/>
                </a:solidFill>
                <a:latin typeface="+mj-lt"/>
                <a:ea typeface="Adobe Gothic Std B" panose="020B0800000000000000" pitchFamily="34" charset="-128"/>
              </a:rPr>
              <a:t>there is value in data!</a:t>
            </a:r>
          </a:p>
          <a:p>
            <a:r>
              <a:rPr lang="en-US" sz="2400" cap="all" spc="-150" dirty="0">
                <a:solidFill>
                  <a:schemeClr val="accent6"/>
                </a:solidFill>
                <a:latin typeface="+mj-lt"/>
                <a:ea typeface="Adobe Gothic Std B" panose="020B0800000000000000" pitchFamily="34" charset="-128"/>
              </a:rPr>
              <a:t>(… just often not in raw data)</a:t>
            </a:r>
            <a:endParaRPr lang="en-US" sz="3600" cap="all" spc="-150" dirty="0">
              <a:solidFill>
                <a:schemeClr val="accent6"/>
              </a:solidFill>
              <a:latin typeface="+mj-lt"/>
              <a:ea typeface="Adobe Gothic Std B" panose="020B0800000000000000" pitchFamily="34" charset="-128"/>
            </a:endParaRPr>
          </a:p>
        </p:txBody>
      </p:sp>
      <p:sp>
        <p:nvSpPr>
          <p:cNvPr id="2" name="Rectangle 1">
            <a:extLst>
              <a:ext uri="{FF2B5EF4-FFF2-40B4-BE49-F238E27FC236}">
                <a16:creationId xmlns:a16="http://schemas.microsoft.com/office/drawing/2014/main" id="{6B9524F9-C962-4744-B578-1EA11AC30381}"/>
              </a:ext>
            </a:extLst>
          </p:cNvPr>
          <p:cNvSpPr/>
          <p:nvPr/>
        </p:nvSpPr>
        <p:spPr>
          <a:xfrm>
            <a:off x="764275" y="2702127"/>
            <a:ext cx="805218" cy="4026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Device</a:t>
            </a:r>
          </a:p>
        </p:txBody>
      </p:sp>
      <p:sp>
        <p:nvSpPr>
          <p:cNvPr id="21" name="Rectangle 20">
            <a:extLst>
              <a:ext uri="{FF2B5EF4-FFF2-40B4-BE49-F238E27FC236}">
                <a16:creationId xmlns:a16="http://schemas.microsoft.com/office/drawing/2014/main" id="{AA1F3520-2391-4129-BBCA-A0E7A70E6E10}"/>
              </a:ext>
            </a:extLst>
          </p:cNvPr>
          <p:cNvSpPr/>
          <p:nvPr/>
        </p:nvSpPr>
        <p:spPr>
          <a:xfrm>
            <a:off x="1974378" y="4849652"/>
            <a:ext cx="805218" cy="4026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Device</a:t>
            </a:r>
          </a:p>
        </p:txBody>
      </p:sp>
      <p:sp>
        <p:nvSpPr>
          <p:cNvPr id="23" name="Rectangle 22">
            <a:extLst>
              <a:ext uri="{FF2B5EF4-FFF2-40B4-BE49-F238E27FC236}">
                <a16:creationId xmlns:a16="http://schemas.microsoft.com/office/drawing/2014/main" id="{9EC7BF3F-624D-4521-A6F9-5D4EDC313A41}"/>
              </a:ext>
            </a:extLst>
          </p:cNvPr>
          <p:cNvSpPr/>
          <p:nvPr/>
        </p:nvSpPr>
        <p:spPr>
          <a:xfrm>
            <a:off x="1974378" y="4147645"/>
            <a:ext cx="805218" cy="4026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Device</a:t>
            </a:r>
          </a:p>
        </p:txBody>
      </p:sp>
      <p:sp>
        <p:nvSpPr>
          <p:cNvPr id="25" name="Rectangle 24">
            <a:extLst>
              <a:ext uri="{FF2B5EF4-FFF2-40B4-BE49-F238E27FC236}">
                <a16:creationId xmlns:a16="http://schemas.microsoft.com/office/drawing/2014/main" id="{365AA9D8-4EC0-4976-A927-59A7112B9BCC}"/>
              </a:ext>
            </a:extLst>
          </p:cNvPr>
          <p:cNvSpPr/>
          <p:nvPr/>
        </p:nvSpPr>
        <p:spPr>
          <a:xfrm>
            <a:off x="1942532" y="3407563"/>
            <a:ext cx="805218" cy="4026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Device</a:t>
            </a:r>
          </a:p>
        </p:txBody>
      </p:sp>
      <p:sp>
        <p:nvSpPr>
          <p:cNvPr id="26" name="Rectangle 25">
            <a:extLst>
              <a:ext uri="{FF2B5EF4-FFF2-40B4-BE49-F238E27FC236}">
                <a16:creationId xmlns:a16="http://schemas.microsoft.com/office/drawing/2014/main" id="{FF76F0FD-F17B-4ED5-BE97-CA3F52593B63}"/>
              </a:ext>
            </a:extLst>
          </p:cNvPr>
          <p:cNvSpPr/>
          <p:nvPr/>
        </p:nvSpPr>
        <p:spPr>
          <a:xfrm>
            <a:off x="1319284" y="3087459"/>
            <a:ext cx="805218" cy="4026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Device</a:t>
            </a:r>
          </a:p>
        </p:txBody>
      </p:sp>
      <p:sp>
        <p:nvSpPr>
          <p:cNvPr id="27" name="Rectangle 26">
            <a:extLst>
              <a:ext uri="{FF2B5EF4-FFF2-40B4-BE49-F238E27FC236}">
                <a16:creationId xmlns:a16="http://schemas.microsoft.com/office/drawing/2014/main" id="{FDB78771-8CBB-4024-B519-FDC771DC4872}"/>
              </a:ext>
            </a:extLst>
          </p:cNvPr>
          <p:cNvSpPr/>
          <p:nvPr/>
        </p:nvSpPr>
        <p:spPr>
          <a:xfrm>
            <a:off x="764275" y="3403985"/>
            <a:ext cx="805218" cy="4026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Device</a:t>
            </a:r>
          </a:p>
        </p:txBody>
      </p:sp>
      <p:sp>
        <p:nvSpPr>
          <p:cNvPr id="28" name="Rectangle 27">
            <a:extLst>
              <a:ext uri="{FF2B5EF4-FFF2-40B4-BE49-F238E27FC236}">
                <a16:creationId xmlns:a16="http://schemas.microsoft.com/office/drawing/2014/main" id="{31F0451F-332D-4A60-8CD6-B762779D0ACC}"/>
              </a:ext>
            </a:extLst>
          </p:cNvPr>
          <p:cNvSpPr/>
          <p:nvPr/>
        </p:nvSpPr>
        <p:spPr>
          <a:xfrm>
            <a:off x="1319284" y="3801937"/>
            <a:ext cx="805218" cy="4026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Device</a:t>
            </a:r>
          </a:p>
        </p:txBody>
      </p:sp>
      <p:sp>
        <p:nvSpPr>
          <p:cNvPr id="31" name="Rectangle 30">
            <a:extLst>
              <a:ext uri="{FF2B5EF4-FFF2-40B4-BE49-F238E27FC236}">
                <a16:creationId xmlns:a16="http://schemas.microsoft.com/office/drawing/2014/main" id="{1C40610E-3DA1-422F-BF4A-C08A86705AF0}"/>
              </a:ext>
            </a:extLst>
          </p:cNvPr>
          <p:cNvSpPr/>
          <p:nvPr/>
        </p:nvSpPr>
        <p:spPr>
          <a:xfrm>
            <a:off x="1319284" y="4493353"/>
            <a:ext cx="805218" cy="4026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Device</a:t>
            </a:r>
          </a:p>
        </p:txBody>
      </p:sp>
      <p:sp>
        <p:nvSpPr>
          <p:cNvPr id="32" name="Rectangle 31">
            <a:extLst>
              <a:ext uri="{FF2B5EF4-FFF2-40B4-BE49-F238E27FC236}">
                <a16:creationId xmlns:a16="http://schemas.microsoft.com/office/drawing/2014/main" id="{C05E91D9-39D9-40D5-8EB8-3398B6AEED89}"/>
              </a:ext>
            </a:extLst>
          </p:cNvPr>
          <p:cNvSpPr/>
          <p:nvPr/>
        </p:nvSpPr>
        <p:spPr>
          <a:xfrm>
            <a:off x="1319284" y="5205950"/>
            <a:ext cx="805218" cy="4026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Device</a:t>
            </a:r>
          </a:p>
        </p:txBody>
      </p:sp>
      <p:sp>
        <p:nvSpPr>
          <p:cNvPr id="33" name="Rectangle 32">
            <a:extLst>
              <a:ext uri="{FF2B5EF4-FFF2-40B4-BE49-F238E27FC236}">
                <a16:creationId xmlns:a16="http://schemas.microsoft.com/office/drawing/2014/main" id="{A358ECDD-4661-478C-975B-0B824A07838E}"/>
              </a:ext>
            </a:extLst>
          </p:cNvPr>
          <p:cNvSpPr/>
          <p:nvPr/>
        </p:nvSpPr>
        <p:spPr>
          <a:xfrm>
            <a:off x="764275" y="4158861"/>
            <a:ext cx="805218" cy="4026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Device</a:t>
            </a:r>
          </a:p>
        </p:txBody>
      </p:sp>
      <p:sp>
        <p:nvSpPr>
          <p:cNvPr id="34" name="Rectangle 33">
            <a:extLst>
              <a:ext uri="{FF2B5EF4-FFF2-40B4-BE49-F238E27FC236}">
                <a16:creationId xmlns:a16="http://schemas.microsoft.com/office/drawing/2014/main" id="{438DB8DD-F812-4294-92E0-5FF9D29F32B5}"/>
              </a:ext>
            </a:extLst>
          </p:cNvPr>
          <p:cNvSpPr/>
          <p:nvPr/>
        </p:nvSpPr>
        <p:spPr>
          <a:xfrm>
            <a:off x="764275" y="4862486"/>
            <a:ext cx="805218" cy="4026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Device</a:t>
            </a:r>
          </a:p>
        </p:txBody>
      </p:sp>
      <p:sp>
        <p:nvSpPr>
          <p:cNvPr id="35" name="Rectangle 34">
            <a:extLst>
              <a:ext uri="{FF2B5EF4-FFF2-40B4-BE49-F238E27FC236}">
                <a16:creationId xmlns:a16="http://schemas.microsoft.com/office/drawing/2014/main" id="{463FA5B2-98A5-41D2-80DD-2DF77922F7F7}"/>
              </a:ext>
            </a:extLst>
          </p:cNvPr>
          <p:cNvSpPr/>
          <p:nvPr/>
        </p:nvSpPr>
        <p:spPr>
          <a:xfrm>
            <a:off x="764275" y="5569892"/>
            <a:ext cx="805218" cy="4026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Device</a:t>
            </a:r>
          </a:p>
        </p:txBody>
      </p:sp>
      <p:sp>
        <p:nvSpPr>
          <p:cNvPr id="4" name="Cloud 3">
            <a:extLst>
              <a:ext uri="{FF2B5EF4-FFF2-40B4-BE49-F238E27FC236}">
                <a16:creationId xmlns:a16="http://schemas.microsoft.com/office/drawing/2014/main" id="{9B2C5152-C53A-4C01-8C42-255B0B9E1CBE}"/>
              </a:ext>
            </a:extLst>
          </p:cNvPr>
          <p:cNvSpPr/>
          <p:nvPr/>
        </p:nvSpPr>
        <p:spPr>
          <a:xfrm>
            <a:off x="5638425" y="3133625"/>
            <a:ext cx="3132162" cy="2072325"/>
          </a:xfrm>
          <a:prstGeom prst="cloud">
            <a:avLst/>
          </a:prstGeom>
          <a:ln>
            <a:solidFill>
              <a:srgbClr val="59595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24B0807D-7AE7-4E2E-BE85-C6F325BB9C19}"/>
              </a:ext>
            </a:extLst>
          </p:cNvPr>
          <p:cNvCxnSpPr>
            <a:cxnSpLocks/>
            <a:stCxn id="2" idx="3"/>
          </p:cNvCxnSpPr>
          <p:nvPr/>
        </p:nvCxnSpPr>
        <p:spPr>
          <a:xfrm>
            <a:off x="1569493" y="2903430"/>
            <a:ext cx="4251277" cy="757810"/>
          </a:xfrm>
          <a:prstGeom prst="straightConnector1">
            <a:avLst/>
          </a:prstGeom>
          <a:ln>
            <a:solidFill>
              <a:srgbClr val="6B6B6B"/>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EE1688B5-BFAA-4DD8-B166-B49200982EE8}"/>
              </a:ext>
            </a:extLst>
          </p:cNvPr>
          <p:cNvCxnSpPr>
            <a:cxnSpLocks/>
            <a:stCxn id="26" idx="3"/>
          </p:cNvCxnSpPr>
          <p:nvPr/>
        </p:nvCxnSpPr>
        <p:spPr>
          <a:xfrm>
            <a:off x="2124502" y="3288762"/>
            <a:ext cx="3627709" cy="485135"/>
          </a:xfrm>
          <a:prstGeom prst="straightConnector1">
            <a:avLst/>
          </a:prstGeom>
          <a:ln>
            <a:solidFill>
              <a:srgbClr val="6B6B6B"/>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CD90930-9E1B-4B11-9358-EA1B01B4C171}"/>
              </a:ext>
            </a:extLst>
          </p:cNvPr>
          <p:cNvCxnSpPr>
            <a:cxnSpLocks/>
            <a:stCxn id="27" idx="3"/>
          </p:cNvCxnSpPr>
          <p:nvPr/>
        </p:nvCxnSpPr>
        <p:spPr>
          <a:xfrm>
            <a:off x="1569493" y="3605288"/>
            <a:ext cx="4012309" cy="442699"/>
          </a:xfrm>
          <a:prstGeom prst="straightConnector1">
            <a:avLst/>
          </a:prstGeom>
          <a:ln>
            <a:solidFill>
              <a:srgbClr val="6B6B6B"/>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2A4651-5946-4DC9-9C7E-42B775E4A95F}"/>
              </a:ext>
            </a:extLst>
          </p:cNvPr>
          <p:cNvCxnSpPr>
            <a:cxnSpLocks/>
            <a:stCxn id="25" idx="3"/>
          </p:cNvCxnSpPr>
          <p:nvPr/>
        </p:nvCxnSpPr>
        <p:spPr>
          <a:xfrm>
            <a:off x="2747750" y="3608866"/>
            <a:ext cx="2900391" cy="275455"/>
          </a:xfrm>
          <a:prstGeom prst="straightConnector1">
            <a:avLst/>
          </a:prstGeom>
          <a:ln>
            <a:solidFill>
              <a:srgbClr val="6B6B6B"/>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C74A2D3-19E7-443E-BDCB-F7F096E29722}"/>
              </a:ext>
            </a:extLst>
          </p:cNvPr>
          <p:cNvCxnSpPr>
            <a:cxnSpLocks/>
            <a:stCxn id="33" idx="3"/>
            <a:endCxn id="4" idx="2"/>
          </p:cNvCxnSpPr>
          <p:nvPr/>
        </p:nvCxnSpPr>
        <p:spPr>
          <a:xfrm flipV="1">
            <a:off x="1569493" y="4169788"/>
            <a:ext cx="4078648" cy="190376"/>
          </a:xfrm>
          <a:prstGeom prst="straightConnector1">
            <a:avLst/>
          </a:prstGeom>
          <a:ln>
            <a:solidFill>
              <a:srgbClr val="6B6B6B"/>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676020F8-E9F3-435B-A72A-40E771617CE3}"/>
              </a:ext>
            </a:extLst>
          </p:cNvPr>
          <p:cNvCxnSpPr>
            <a:cxnSpLocks/>
            <a:stCxn id="23" idx="3"/>
          </p:cNvCxnSpPr>
          <p:nvPr/>
        </p:nvCxnSpPr>
        <p:spPr>
          <a:xfrm flipV="1">
            <a:off x="2779596" y="4249546"/>
            <a:ext cx="2802206" cy="99402"/>
          </a:xfrm>
          <a:prstGeom prst="straightConnector1">
            <a:avLst/>
          </a:prstGeom>
          <a:ln>
            <a:solidFill>
              <a:srgbClr val="6B6B6B"/>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CCC1D794-D767-4BD6-994E-92B52F1733FD}"/>
              </a:ext>
            </a:extLst>
          </p:cNvPr>
          <p:cNvCxnSpPr>
            <a:cxnSpLocks/>
            <a:stCxn id="28" idx="3"/>
            <a:endCxn id="4" idx="2"/>
          </p:cNvCxnSpPr>
          <p:nvPr/>
        </p:nvCxnSpPr>
        <p:spPr>
          <a:xfrm>
            <a:off x="2124502" y="4003240"/>
            <a:ext cx="3523639" cy="166548"/>
          </a:xfrm>
          <a:prstGeom prst="straightConnector1">
            <a:avLst/>
          </a:prstGeom>
          <a:ln>
            <a:solidFill>
              <a:srgbClr val="6B6B6B"/>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EDAB6846-5943-409C-BACC-85894F748F90}"/>
              </a:ext>
            </a:extLst>
          </p:cNvPr>
          <p:cNvCxnSpPr>
            <a:cxnSpLocks/>
            <a:stCxn id="31" idx="3"/>
          </p:cNvCxnSpPr>
          <p:nvPr/>
        </p:nvCxnSpPr>
        <p:spPr>
          <a:xfrm flipV="1">
            <a:off x="2124502" y="4292050"/>
            <a:ext cx="3457300" cy="402606"/>
          </a:xfrm>
          <a:prstGeom prst="straightConnector1">
            <a:avLst/>
          </a:prstGeom>
          <a:ln>
            <a:solidFill>
              <a:srgbClr val="6B6B6B"/>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D1A76070-739E-4E81-8406-9A31A75FCE78}"/>
              </a:ext>
            </a:extLst>
          </p:cNvPr>
          <p:cNvCxnSpPr>
            <a:cxnSpLocks/>
            <a:stCxn id="34" idx="3"/>
          </p:cNvCxnSpPr>
          <p:nvPr/>
        </p:nvCxnSpPr>
        <p:spPr>
          <a:xfrm flipV="1">
            <a:off x="1569493" y="4363875"/>
            <a:ext cx="4135271" cy="699914"/>
          </a:xfrm>
          <a:prstGeom prst="straightConnector1">
            <a:avLst/>
          </a:prstGeom>
          <a:ln>
            <a:solidFill>
              <a:srgbClr val="6B6B6B"/>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8E74164E-CD23-4D2A-B57C-36C1E1C07B0B}"/>
              </a:ext>
            </a:extLst>
          </p:cNvPr>
          <p:cNvCxnSpPr>
            <a:cxnSpLocks/>
            <a:stCxn id="21" idx="3"/>
          </p:cNvCxnSpPr>
          <p:nvPr/>
        </p:nvCxnSpPr>
        <p:spPr>
          <a:xfrm flipV="1">
            <a:off x="2779596" y="4484263"/>
            <a:ext cx="2925168" cy="566692"/>
          </a:xfrm>
          <a:prstGeom prst="straightConnector1">
            <a:avLst/>
          </a:prstGeom>
          <a:ln>
            <a:solidFill>
              <a:srgbClr val="6B6B6B"/>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E37FF485-D5A1-47CF-A18A-3F784D44E9B3}"/>
              </a:ext>
            </a:extLst>
          </p:cNvPr>
          <p:cNvCxnSpPr>
            <a:cxnSpLocks/>
            <a:stCxn id="32" idx="3"/>
          </p:cNvCxnSpPr>
          <p:nvPr/>
        </p:nvCxnSpPr>
        <p:spPr>
          <a:xfrm flipV="1">
            <a:off x="2124502" y="4630794"/>
            <a:ext cx="3523639" cy="776459"/>
          </a:xfrm>
          <a:prstGeom prst="straightConnector1">
            <a:avLst/>
          </a:prstGeom>
          <a:ln>
            <a:solidFill>
              <a:srgbClr val="6B6B6B"/>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61EEE4C3-16E0-4DB6-AE03-791A231443E6}"/>
              </a:ext>
            </a:extLst>
          </p:cNvPr>
          <p:cNvCxnSpPr>
            <a:cxnSpLocks/>
            <a:stCxn id="35" idx="3"/>
          </p:cNvCxnSpPr>
          <p:nvPr/>
        </p:nvCxnSpPr>
        <p:spPr>
          <a:xfrm flipV="1">
            <a:off x="1569493" y="4769894"/>
            <a:ext cx="4135271" cy="1001301"/>
          </a:xfrm>
          <a:prstGeom prst="straightConnector1">
            <a:avLst/>
          </a:prstGeom>
          <a:ln>
            <a:solidFill>
              <a:srgbClr val="6B6B6B"/>
            </a:solidFill>
            <a:tailEnd type="triangl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FCCA0C48-847C-4BF3-8537-5D2CAF29CF2B}"/>
              </a:ext>
            </a:extLst>
          </p:cNvPr>
          <p:cNvSpPr txBox="1"/>
          <p:nvPr/>
        </p:nvSpPr>
        <p:spPr>
          <a:xfrm>
            <a:off x="10076596" y="3384957"/>
            <a:ext cx="806631" cy="1569660"/>
          </a:xfrm>
          <a:prstGeom prst="rect">
            <a:avLst/>
          </a:prstGeom>
          <a:noFill/>
        </p:spPr>
        <p:txBody>
          <a:bodyPr wrap="none" rtlCol="0">
            <a:spAutoFit/>
          </a:bodyPr>
          <a:lstStyle/>
          <a:p>
            <a:r>
              <a:rPr lang="en-US" sz="9600" b="1" dirty="0">
                <a:solidFill>
                  <a:srgbClr val="1CADE4"/>
                </a:solidFill>
              </a:rPr>
              <a:t>?</a:t>
            </a:r>
          </a:p>
        </p:txBody>
      </p:sp>
      <p:cxnSp>
        <p:nvCxnSpPr>
          <p:cNvPr id="88" name="Straight Arrow Connector 87">
            <a:extLst>
              <a:ext uri="{FF2B5EF4-FFF2-40B4-BE49-F238E27FC236}">
                <a16:creationId xmlns:a16="http://schemas.microsoft.com/office/drawing/2014/main" id="{BCCE2B9E-A69B-4952-92D2-41FC7E7DD0B9}"/>
              </a:ext>
            </a:extLst>
          </p:cNvPr>
          <p:cNvCxnSpPr>
            <a:cxnSpLocks/>
            <a:stCxn id="4" idx="0"/>
            <a:endCxn id="85" idx="1"/>
          </p:cNvCxnSpPr>
          <p:nvPr/>
        </p:nvCxnSpPr>
        <p:spPr>
          <a:xfrm flipV="1">
            <a:off x="8767977" y="4169787"/>
            <a:ext cx="1308619" cy="1"/>
          </a:xfrm>
          <a:prstGeom prst="straightConnector1">
            <a:avLst/>
          </a:prstGeom>
          <a:ln>
            <a:solidFill>
              <a:srgbClr val="6B6B6B"/>
            </a:solidFill>
            <a:tailEnd type="triangle"/>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8B77A947-F0C2-4505-A3B5-5B6C68F294DC}"/>
              </a:ext>
            </a:extLst>
          </p:cNvPr>
          <p:cNvSpPr txBox="1"/>
          <p:nvPr/>
        </p:nvSpPr>
        <p:spPr>
          <a:xfrm>
            <a:off x="4096296" y="3727733"/>
            <a:ext cx="1321324" cy="338554"/>
          </a:xfrm>
          <a:prstGeom prst="rect">
            <a:avLst/>
          </a:prstGeom>
          <a:noFill/>
        </p:spPr>
        <p:txBody>
          <a:bodyPr wrap="none" rtlCol="0">
            <a:spAutoFit/>
          </a:bodyPr>
          <a:lstStyle/>
          <a:p>
            <a:r>
              <a:rPr lang="en-US" sz="1600" b="1" dirty="0">
                <a:solidFill>
                  <a:srgbClr val="6B6B6B"/>
                </a:solidFill>
              </a:rPr>
              <a:t>Observations</a:t>
            </a:r>
          </a:p>
        </p:txBody>
      </p:sp>
      <p:sp>
        <p:nvSpPr>
          <p:cNvPr id="93" name="TextBox 92">
            <a:extLst>
              <a:ext uri="{FF2B5EF4-FFF2-40B4-BE49-F238E27FC236}">
                <a16:creationId xmlns:a16="http://schemas.microsoft.com/office/drawing/2014/main" id="{0917F637-A08A-4B96-9CDC-303C0EB17DD3}"/>
              </a:ext>
            </a:extLst>
          </p:cNvPr>
          <p:cNvSpPr txBox="1"/>
          <p:nvPr/>
        </p:nvSpPr>
        <p:spPr>
          <a:xfrm>
            <a:off x="4034917" y="4480690"/>
            <a:ext cx="1489510" cy="338554"/>
          </a:xfrm>
          <a:prstGeom prst="rect">
            <a:avLst/>
          </a:prstGeom>
          <a:noFill/>
        </p:spPr>
        <p:txBody>
          <a:bodyPr wrap="none" rtlCol="0">
            <a:spAutoFit/>
          </a:bodyPr>
          <a:lstStyle/>
          <a:p>
            <a:r>
              <a:rPr lang="en-US" sz="1600" b="1" dirty="0">
                <a:solidFill>
                  <a:srgbClr val="6B6B6B"/>
                </a:solidFill>
              </a:rPr>
              <a:t>Measurements</a:t>
            </a:r>
          </a:p>
        </p:txBody>
      </p:sp>
      <p:sp>
        <p:nvSpPr>
          <p:cNvPr id="94" name="TextBox 93">
            <a:extLst>
              <a:ext uri="{FF2B5EF4-FFF2-40B4-BE49-F238E27FC236}">
                <a16:creationId xmlns:a16="http://schemas.microsoft.com/office/drawing/2014/main" id="{E84106A2-9ED5-4C02-97F4-D8210F3C8914}"/>
              </a:ext>
            </a:extLst>
          </p:cNvPr>
          <p:cNvSpPr txBox="1"/>
          <p:nvPr/>
        </p:nvSpPr>
        <p:spPr>
          <a:xfrm>
            <a:off x="4209579" y="3239008"/>
            <a:ext cx="824841" cy="338554"/>
          </a:xfrm>
          <a:prstGeom prst="rect">
            <a:avLst/>
          </a:prstGeom>
          <a:noFill/>
        </p:spPr>
        <p:txBody>
          <a:bodyPr wrap="none" rtlCol="0">
            <a:spAutoFit/>
          </a:bodyPr>
          <a:lstStyle/>
          <a:p>
            <a:r>
              <a:rPr lang="en-US" sz="1600" b="1" dirty="0">
                <a:solidFill>
                  <a:srgbClr val="6B6B6B"/>
                </a:solidFill>
              </a:rPr>
              <a:t>Metrics</a:t>
            </a:r>
          </a:p>
        </p:txBody>
      </p:sp>
      <p:sp>
        <p:nvSpPr>
          <p:cNvPr id="95" name="TextBox 94">
            <a:extLst>
              <a:ext uri="{FF2B5EF4-FFF2-40B4-BE49-F238E27FC236}">
                <a16:creationId xmlns:a16="http://schemas.microsoft.com/office/drawing/2014/main" id="{7059102F-082A-47A4-A3F1-8979468E7D46}"/>
              </a:ext>
            </a:extLst>
          </p:cNvPr>
          <p:cNvSpPr txBox="1"/>
          <p:nvPr/>
        </p:nvSpPr>
        <p:spPr>
          <a:xfrm>
            <a:off x="2864705" y="2992993"/>
            <a:ext cx="1203278" cy="338554"/>
          </a:xfrm>
          <a:prstGeom prst="rect">
            <a:avLst/>
          </a:prstGeom>
          <a:noFill/>
        </p:spPr>
        <p:txBody>
          <a:bodyPr wrap="none" rtlCol="0">
            <a:spAutoFit/>
          </a:bodyPr>
          <a:lstStyle/>
          <a:p>
            <a:r>
              <a:rPr lang="en-US" sz="1600" b="1" dirty="0">
                <a:solidFill>
                  <a:srgbClr val="6B6B6B"/>
                </a:solidFill>
              </a:rPr>
              <a:t>Fault Codes</a:t>
            </a:r>
          </a:p>
        </p:txBody>
      </p:sp>
      <p:sp>
        <p:nvSpPr>
          <p:cNvPr id="96" name="TextBox 95">
            <a:extLst>
              <a:ext uri="{FF2B5EF4-FFF2-40B4-BE49-F238E27FC236}">
                <a16:creationId xmlns:a16="http://schemas.microsoft.com/office/drawing/2014/main" id="{9E463134-0DB8-44FF-89B2-56F599532036}"/>
              </a:ext>
            </a:extLst>
          </p:cNvPr>
          <p:cNvSpPr txBox="1"/>
          <p:nvPr/>
        </p:nvSpPr>
        <p:spPr>
          <a:xfrm>
            <a:off x="3170478" y="4088435"/>
            <a:ext cx="1220142" cy="338554"/>
          </a:xfrm>
          <a:prstGeom prst="rect">
            <a:avLst/>
          </a:prstGeom>
          <a:noFill/>
        </p:spPr>
        <p:txBody>
          <a:bodyPr wrap="none" rtlCol="0">
            <a:spAutoFit/>
          </a:bodyPr>
          <a:lstStyle/>
          <a:p>
            <a:r>
              <a:rPr lang="en-US" sz="1600" b="1" dirty="0">
                <a:solidFill>
                  <a:srgbClr val="6B6B6B"/>
                </a:solidFill>
              </a:rPr>
              <a:t>Wrong Units</a:t>
            </a:r>
          </a:p>
        </p:txBody>
      </p:sp>
      <p:sp>
        <p:nvSpPr>
          <p:cNvPr id="97" name="TextBox 96">
            <a:extLst>
              <a:ext uri="{FF2B5EF4-FFF2-40B4-BE49-F238E27FC236}">
                <a16:creationId xmlns:a16="http://schemas.microsoft.com/office/drawing/2014/main" id="{A6C52986-D306-402D-9067-AE768A5B6329}"/>
              </a:ext>
            </a:extLst>
          </p:cNvPr>
          <p:cNvSpPr txBox="1"/>
          <p:nvPr/>
        </p:nvSpPr>
        <p:spPr>
          <a:xfrm>
            <a:off x="3066582" y="3540598"/>
            <a:ext cx="961417" cy="338554"/>
          </a:xfrm>
          <a:prstGeom prst="rect">
            <a:avLst/>
          </a:prstGeom>
          <a:noFill/>
        </p:spPr>
        <p:txBody>
          <a:bodyPr wrap="none" rtlCol="0">
            <a:spAutoFit/>
          </a:bodyPr>
          <a:lstStyle/>
          <a:p>
            <a:r>
              <a:rPr lang="en-US" sz="1600" b="1" dirty="0">
                <a:solidFill>
                  <a:srgbClr val="6B6B6B"/>
                </a:solidFill>
              </a:rPr>
              <a:t>Counters</a:t>
            </a:r>
          </a:p>
        </p:txBody>
      </p:sp>
      <p:sp>
        <p:nvSpPr>
          <p:cNvPr id="98" name="TextBox 97">
            <a:extLst>
              <a:ext uri="{FF2B5EF4-FFF2-40B4-BE49-F238E27FC236}">
                <a16:creationId xmlns:a16="http://schemas.microsoft.com/office/drawing/2014/main" id="{23D076C5-DB4E-407C-BBB8-0FED4F00D649}"/>
              </a:ext>
            </a:extLst>
          </p:cNvPr>
          <p:cNvSpPr txBox="1"/>
          <p:nvPr/>
        </p:nvSpPr>
        <p:spPr>
          <a:xfrm>
            <a:off x="3201701" y="4863566"/>
            <a:ext cx="1521186" cy="338554"/>
          </a:xfrm>
          <a:prstGeom prst="rect">
            <a:avLst/>
          </a:prstGeom>
          <a:noFill/>
        </p:spPr>
        <p:txBody>
          <a:bodyPr wrap="none" rtlCol="0">
            <a:spAutoFit/>
          </a:bodyPr>
          <a:lstStyle/>
          <a:p>
            <a:r>
              <a:rPr lang="en-US" sz="1600" b="1" dirty="0">
                <a:solidFill>
                  <a:srgbClr val="6B6B6B"/>
                </a:solidFill>
              </a:rPr>
              <a:t>Serial Numbers</a:t>
            </a:r>
          </a:p>
        </p:txBody>
      </p:sp>
      <p:sp>
        <p:nvSpPr>
          <p:cNvPr id="99" name="TextBox 98">
            <a:extLst>
              <a:ext uri="{FF2B5EF4-FFF2-40B4-BE49-F238E27FC236}">
                <a16:creationId xmlns:a16="http://schemas.microsoft.com/office/drawing/2014/main" id="{0AA7A6CB-2D15-4327-B423-51EC8724F353}"/>
              </a:ext>
            </a:extLst>
          </p:cNvPr>
          <p:cNvSpPr txBox="1"/>
          <p:nvPr/>
        </p:nvSpPr>
        <p:spPr>
          <a:xfrm>
            <a:off x="9628879" y="4777007"/>
            <a:ext cx="1887183" cy="1323439"/>
          </a:xfrm>
          <a:prstGeom prst="rect">
            <a:avLst/>
          </a:prstGeom>
          <a:noFill/>
        </p:spPr>
        <p:txBody>
          <a:bodyPr wrap="none" rtlCol="0">
            <a:spAutoFit/>
          </a:bodyPr>
          <a:lstStyle/>
          <a:p>
            <a:r>
              <a:rPr lang="en-US" sz="2000" b="1" dirty="0">
                <a:solidFill>
                  <a:srgbClr val="6B6B6B"/>
                </a:solidFill>
              </a:rPr>
              <a:t>Customer Value</a:t>
            </a:r>
          </a:p>
          <a:p>
            <a:r>
              <a:rPr lang="en-US" sz="2000" b="1" dirty="0">
                <a:solidFill>
                  <a:srgbClr val="6B6B6B"/>
                </a:solidFill>
              </a:rPr>
              <a:t>Answers</a:t>
            </a:r>
          </a:p>
          <a:p>
            <a:r>
              <a:rPr lang="en-US" sz="2000" b="1" dirty="0">
                <a:solidFill>
                  <a:srgbClr val="6B6B6B"/>
                </a:solidFill>
              </a:rPr>
              <a:t>Roll Ups</a:t>
            </a:r>
          </a:p>
          <a:p>
            <a:r>
              <a:rPr lang="en-US" sz="2000" b="1" dirty="0">
                <a:solidFill>
                  <a:srgbClr val="6B6B6B"/>
                </a:solidFill>
              </a:rPr>
              <a:t>Actions</a:t>
            </a:r>
          </a:p>
        </p:txBody>
      </p:sp>
    </p:spTree>
    <p:extLst>
      <p:ext uri="{BB962C8B-B14F-4D97-AF65-F5344CB8AC3E}">
        <p14:creationId xmlns:p14="http://schemas.microsoft.com/office/powerpoint/2010/main" val="2977807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61646FA-6608-4A01-AB66-BB16AE5465A0}"/>
              </a:ext>
            </a:extLst>
          </p:cNvPr>
          <p:cNvSpPr/>
          <p:nvPr/>
        </p:nvSpPr>
        <p:spPr>
          <a:xfrm>
            <a:off x="1" y="0"/>
            <a:ext cx="12192000" cy="680900"/>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9E9219B8-B9B4-4674-ACF9-9592030CF513}"/>
              </a:ext>
            </a:extLst>
          </p:cNvPr>
          <p:cNvSpPr txBox="1"/>
          <p:nvPr/>
        </p:nvSpPr>
        <p:spPr>
          <a:xfrm>
            <a:off x="41557" y="21310"/>
            <a:ext cx="12191999" cy="646331"/>
          </a:xfrm>
          <a:prstGeom prst="rect">
            <a:avLst/>
          </a:prstGeom>
          <a:noFill/>
        </p:spPr>
        <p:txBody>
          <a:bodyPr wrap="square" rtlCol="0">
            <a:spAutoFit/>
          </a:bodyPr>
          <a:lstStyle/>
          <a:p>
            <a:r>
              <a:rPr lang="en-US" sz="3600" cap="all" spc="-150" dirty="0">
                <a:solidFill>
                  <a:schemeClr val="accent1"/>
                </a:solidFill>
                <a:latin typeface="+mj-lt"/>
                <a:ea typeface="Adobe Gothic Std B" panose="020B0800000000000000" pitchFamily="34" charset="-128"/>
                <a:cs typeface="Times New Roman" panose="02020603050405020304" pitchFamily="18" charset="0"/>
              </a:rPr>
              <a:t>What Is Stream Processing ?</a:t>
            </a:r>
            <a:endParaRPr lang="en-US" sz="3600" cap="all" spc="-150" dirty="0">
              <a:solidFill>
                <a:schemeClr val="bg1">
                  <a:lumMod val="85000"/>
                </a:schemeClr>
              </a:solidFill>
              <a:latin typeface="+mj-lt"/>
              <a:ea typeface="Adobe Gothic Std B" panose="020B0800000000000000" pitchFamily="34" charset="-128"/>
            </a:endParaRPr>
          </a:p>
        </p:txBody>
      </p:sp>
      <p:sp>
        <p:nvSpPr>
          <p:cNvPr id="68" name="Shape 2220">
            <a:extLst>
              <a:ext uri="{FF2B5EF4-FFF2-40B4-BE49-F238E27FC236}">
                <a16:creationId xmlns:a16="http://schemas.microsoft.com/office/drawing/2014/main" id="{8CFD5595-3828-4A94-B93F-9436437E06D7}"/>
              </a:ext>
            </a:extLst>
          </p:cNvPr>
          <p:cNvSpPr/>
          <p:nvPr/>
        </p:nvSpPr>
        <p:spPr>
          <a:xfrm>
            <a:off x="11683612" y="5932593"/>
            <a:ext cx="282982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4" name="Shape 2220">
            <a:extLst>
              <a:ext uri="{FF2B5EF4-FFF2-40B4-BE49-F238E27FC236}">
                <a16:creationId xmlns:a16="http://schemas.microsoft.com/office/drawing/2014/main" id="{31C1DB49-A8D9-42D6-BC25-14932B7AFFFB}"/>
              </a:ext>
            </a:extLst>
          </p:cNvPr>
          <p:cNvSpPr/>
          <p:nvPr/>
        </p:nvSpPr>
        <p:spPr>
          <a:xfrm>
            <a:off x="3168479" y="736654"/>
            <a:ext cx="2716694"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6" name="Shape 2220">
            <a:extLst>
              <a:ext uri="{FF2B5EF4-FFF2-40B4-BE49-F238E27FC236}">
                <a16:creationId xmlns:a16="http://schemas.microsoft.com/office/drawing/2014/main" id="{A24DBF60-67B8-4B1C-953D-0CD9E5A74953}"/>
              </a:ext>
            </a:extLst>
          </p:cNvPr>
          <p:cNvSpPr/>
          <p:nvPr/>
        </p:nvSpPr>
        <p:spPr>
          <a:xfrm>
            <a:off x="8715842" y="890542"/>
            <a:ext cx="3346885"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1" name="Shape 2220">
            <a:extLst>
              <a:ext uri="{FF2B5EF4-FFF2-40B4-BE49-F238E27FC236}">
                <a16:creationId xmlns:a16="http://schemas.microsoft.com/office/drawing/2014/main" id="{CD1784BD-3D95-4B73-8F4A-8E3CC7A2491F}"/>
              </a:ext>
            </a:extLst>
          </p:cNvPr>
          <p:cNvSpPr/>
          <p:nvPr/>
        </p:nvSpPr>
        <p:spPr>
          <a:xfrm>
            <a:off x="7194286" y="1032406"/>
            <a:ext cx="437824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7" name="TextBox 26">
            <a:extLst>
              <a:ext uri="{FF2B5EF4-FFF2-40B4-BE49-F238E27FC236}">
                <a16:creationId xmlns:a16="http://schemas.microsoft.com/office/drawing/2014/main" id="{CA362A37-C7A4-4411-B9C9-711994A1EE1C}"/>
              </a:ext>
            </a:extLst>
          </p:cNvPr>
          <p:cNvSpPr txBox="1"/>
          <p:nvPr/>
        </p:nvSpPr>
        <p:spPr>
          <a:xfrm>
            <a:off x="136245" y="813007"/>
            <a:ext cx="11894255" cy="1015663"/>
          </a:xfrm>
          <a:prstGeom prst="rect">
            <a:avLst/>
          </a:prstGeom>
          <a:noFill/>
        </p:spPr>
        <p:txBody>
          <a:bodyPr wrap="square" rtlCol="0">
            <a:spAutoFit/>
          </a:bodyPr>
          <a:lstStyle/>
          <a:p>
            <a:r>
              <a:rPr lang="en-US" sz="3600" cap="all" spc="-150" dirty="0">
                <a:solidFill>
                  <a:srgbClr val="595959"/>
                </a:solidFill>
                <a:latin typeface="+mj-lt"/>
                <a:ea typeface="Adobe Gothic Std B" panose="020B0800000000000000" pitchFamily="34" charset="-128"/>
              </a:rPr>
              <a:t>Turning Raw Data into Valuable Insights</a:t>
            </a:r>
          </a:p>
          <a:p>
            <a:r>
              <a:rPr lang="en-US" sz="2400" cap="all" spc="-150" dirty="0">
                <a:solidFill>
                  <a:schemeClr val="accent6"/>
                </a:solidFill>
                <a:latin typeface="+mj-lt"/>
                <a:ea typeface="Adobe Gothic Std B" panose="020B0800000000000000" pitchFamily="34" charset="-128"/>
              </a:rPr>
              <a:t>(In Near Real Time)</a:t>
            </a:r>
            <a:endParaRPr lang="en-US" sz="3600" cap="all" spc="-150" dirty="0">
              <a:solidFill>
                <a:schemeClr val="accent6"/>
              </a:solidFill>
              <a:latin typeface="+mj-lt"/>
              <a:ea typeface="Adobe Gothic Std B" panose="020B0800000000000000" pitchFamily="34" charset="-128"/>
            </a:endParaRPr>
          </a:p>
        </p:txBody>
      </p:sp>
      <p:sp>
        <p:nvSpPr>
          <p:cNvPr id="31" name="object 197">
            <a:extLst>
              <a:ext uri="{FF2B5EF4-FFF2-40B4-BE49-F238E27FC236}">
                <a16:creationId xmlns:a16="http://schemas.microsoft.com/office/drawing/2014/main" id="{1A489C76-7D1C-473A-B05F-4C9C15F44949}"/>
              </a:ext>
            </a:extLst>
          </p:cNvPr>
          <p:cNvSpPr txBox="1"/>
          <p:nvPr/>
        </p:nvSpPr>
        <p:spPr>
          <a:xfrm>
            <a:off x="1048036" y="2038312"/>
            <a:ext cx="4602671" cy="3070071"/>
          </a:xfrm>
          <a:prstGeom prst="rect">
            <a:avLst/>
          </a:prstGeom>
        </p:spPr>
        <p:txBody>
          <a:bodyPr vert="horz" wrap="square" lIns="0" tIns="38100" rIns="0" bIns="0" rtlCol="0">
            <a:spAutoFit/>
          </a:bodyPr>
          <a:lstStyle/>
          <a:p>
            <a:pPr marL="12700">
              <a:lnSpc>
                <a:spcPct val="100000"/>
              </a:lnSpc>
              <a:spcBef>
                <a:spcPts val="300"/>
              </a:spcBef>
            </a:pPr>
            <a:r>
              <a:rPr lang="en-US" sz="2400" dirty="0">
                <a:solidFill>
                  <a:srgbClr val="1CADE4"/>
                </a:solidFill>
                <a:latin typeface="Franklin Gothic Book"/>
                <a:cs typeface="Franklin Gothic Book"/>
              </a:rPr>
              <a:t>Can be as simple as:</a:t>
            </a:r>
          </a:p>
          <a:p>
            <a:pPr marL="298450" indent="-285750">
              <a:lnSpc>
                <a:spcPct val="100000"/>
              </a:lnSpc>
              <a:spcBef>
                <a:spcPts val="300"/>
              </a:spcBef>
              <a:buFont typeface="Wingdings" panose="05000000000000000000" pitchFamily="2" charset="2"/>
              <a:buChar char="Ø"/>
            </a:pPr>
            <a:r>
              <a:rPr lang="en-US" sz="2000" dirty="0">
                <a:latin typeface="Franklin Gothic Book"/>
                <a:cs typeface="Franklin Gothic Book"/>
              </a:rPr>
              <a:t>Scaling to expected units of measure</a:t>
            </a:r>
          </a:p>
          <a:p>
            <a:pPr marL="298450" indent="-285750">
              <a:lnSpc>
                <a:spcPct val="100000"/>
              </a:lnSpc>
              <a:spcBef>
                <a:spcPts val="300"/>
              </a:spcBef>
              <a:buFont typeface="Wingdings" panose="05000000000000000000" pitchFamily="2" charset="2"/>
              <a:buChar char="Ø"/>
            </a:pPr>
            <a:r>
              <a:rPr lang="en-US" sz="2000" dirty="0">
                <a:latin typeface="Franklin Gothic Book"/>
                <a:cs typeface="Franklin Gothic Book"/>
              </a:rPr>
              <a:t>Filtering or flagging outliers</a:t>
            </a:r>
          </a:p>
          <a:p>
            <a:pPr marL="298450" indent="-285750">
              <a:lnSpc>
                <a:spcPct val="100000"/>
              </a:lnSpc>
              <a:spcBef>
                <a:spcPts val="300"/>
              </a:spcBef>
              <a:buFont typeface="Wingdings" panose="05000000000000000000" pitchFamily="2" charset="2"/>
              <a:buChar char="Ø"/>
            </a:pPr>
            <a:r>
              <a:rPr lang="en-US" sz="2000" dirty="0">
                <a:latin typeface="Franklin Gothic Book"/>
                <a:cs typeface="Franklin Gothic Book"/>
              </a:rPr>
              <a:t>Simple arithmetic for aggregating multiple points</a:t>
            </a:r>
          </a:p>
          <a:p>
            <a:pPr marL="298450" indent="-285750">
              <a:lnSpc>
                <a:spcPct val="100000"/>
              </a:lnSpc>
              <a:spcBef>
                <a:spcPts val="300"/>
              </a:spcBef>
              <a:buFont typeface="Wingdings" panose="05000000000000000000" pitchFamily="2" charset="2"/>
              <a:buChar char="Ø"/>
            </a:pPr>
            <a:r>
              <a:rPr lang="en-US" sz="2000" dirty="0">
                <a:latin typeface="Franklin Gothic Book"/>
                <a:cs typeface="Franklin Gothic Book"/>
              </a:rPr>
              <a:t>Splitting streams and routing raw data to other batch processes</a:t>
            </a:r>
          </a:p>
          <a:p>
            <a:pPr marL="298450" indent="-285750">
              <a:lnSpc>
                <a:spcPct val="100000"/>
              </a:lnSpc>
              <a:spcBef>
                <a:spcPts val="300"/>
              </a:spcBef>
              <a:buFont typeface="Wingdings" panose="05000000000000000000" pitchFamily="2" charset="2"/>
              <a:buChar char="Ø"/>
            </a:pPr>
            <a:r>
              <a:rPr lang="en-US" sz="2000" dirty="0">
                <a:latin typeface="Franklin Gothic Book"/>
                <a:cs typeface="Franklin Gothic Book"/>
              </a:rPr>
              <a:t>Persisting to permanent storage</a:t>
            </a:r>
          </a:p>
          <a:p>
            <a:pPr marL="298450" indent="-285750">
              <a:lnSpc>
                <a:spcPct val="100000"/>
              </a:lnSpc>
              <a:spcBef>
                <a:spcPts val="300"/>
              </a:spcBef>
              <a:buFont typeface="Wingdings" panose="05000000000000000000" pitchFamily="2" charset="2"/>
              <a:buChar char="Ø"/>
            </a:pPr>
            <a:endParaRPr dirty="0">
              <a:latin typeface="Franklin Gothic Book"/>
              <a:cs typeface="Franklin Gothic Book"/>
            </a:endParaRPr>
          </a:p>
        </p:txBody>
      </p:sp>
      <p:sp>
        <p:nvSpPr>
          <p:cNvPr id="33" name="object 197">
            <a:extLst>
              <a:ext uri="{FF2B5EF4-FFF2-40B4-BE49-F238E27FC236}">
                <a16:creationId xmlns:a16="http://schemas.microsoft.com/office/drawing/2014/main" id="{91B6A668-0A4C-4976-BF0E-2862A6FFB457}"/>
              </a:ext>
            </a:extLst>
          </p:cNvPr>
          <p:cNvSpPr txBox="1"/>
          <p:nvPr/>
        </p:nvSpPr>
        <p:spPr>
          <a:xfrm>
            <a:off x="6315361" y="2038312"/>
            <a:ext cx="4602671" cy="3108543"/>
          </a:xfrm>
          <a:prstGeom prst="rect">
            <a:avLst/>
          </a:prstGeom>
        </p:spPr>
        <p:txBody>
          <a:bodyPr vert="horz" wrap="square" lIns="0" tIns="38100" rIns="0" bIns="0" rtlCol="0">
            <a:spAutoFit/>
          </a:bodyPr>
          <a:lstStyle/>
          <a:p>
            <a:pPr marL="12700">
              <a:lnSpc>
                <a:spcPct val="100000"/>
              </a:lnSpc>
              <a:spcBef>
                <a:spcPts val="300"/>
              </a:spcBef>
            </a:pPr>
            <a:r>
              <a:rPr lang="en-US" sz="2400" dirty="0">
                <a:solidFill>
                  <a:srgbClr val="1CADE4"/>
                </a:solidFill>
                <a:latin typeface="Franklin Gothic Book"/>
                <a:cs typeface="Franklin Gothic Book"/>
              </a:rPr>
              <a:t>Or as complex as:</a:t>
            </a:r>
          </a:p>
          <a:p>
            <a:pPr marL="298450" indent="-285750">
              <a:lnSpc>
                <a:spcPct val="100000"/>
              </a:lnSpc>
              <a:spcBef>
                <a:spcPts val="300"/>
              </a:spcBef>
              <a:buFont typeface="Wingdings" panose="05000000000000000000" pitchFamily="2" charset="2"/>
              <a:buChar char="Ø"/>
            </a:pPr>
            <a:r>
              <a:rPr lang="en-US" sz="2000" dirty="0">
                <a:latin typeface="Franklin Gothic Book"/>
                <a:cs typeface="Franklin Gothic Book"/>
              </a:rPr>
              <a:t>Video or image processing</a:t>
            </a:r>
          </a:p>
          <a:p>
            <a:pPr marL="298450" indent="-285750">
              <a:lnSpc>
                <a:spcPct val="100000"/>
              </a:lnSpc>
              <a:spcBef>
                <a:spcPts val="300"/>
              </a:spcBef>
              <a:buFont typeface="Wingdings" panose="05000000000000000000" pitchFamily="2" charset="2"/>
              <a:buChar char="Ø"/>
            </a:pPr>
            <a:r>
              <a:rPr lang="en-US" sz="2000" dirty="0">
                <a:latin typeface="Franklin Gothic Book"/>
                <a:cs typeface="Franklin Gothic Book"/>
              </a:rPr>
              <a:t>Modeling complex equipment behavior</a:t>
            </a:r>
          </a:p>
          <a:p>
            <a:pPr marL="298450" indent="-285750">
              <a:lnSpc>
                <a:spcPct val="100000"/>
              </a:lnSpc>
              <a:spcBef>
                <a:spcPts val="300"/>
              </a:spcBef>
              <a:buFont typeface="Wingdings" panose="05000000000000000000" pitchFamily="2" charset="2"/>
              <a:buChar char="Ø"/>
            </a:pPr>
            <a:r>
              <a:rPr lang="en-US" sz="2000" dirty="0">
                <a:latin typeface="Franklin Gothic Book"/>
                <a:cs typeface="Franklin Gothic Book"/>
              </a:rPr>
              <a:t>Rolling or windowed statistics over longer periods of time</a:t>
            </a:r>
          </a:p>
          <a:p>
            <a:pPr marL="298450" indent="-285750">
              <a:lnSpc>
                <a:spcPct val="100000"/>
              </a:lnSpc>
              <a:spcBef>
                <a:spcPts val="300"/>
              </a:spcBef>
              <a:buFont typeface="Wingdings" panose="05000000000000000000" pitchFamily="2" charset="2"/>
              <a:buChar char="Ø"/>
            </a:pPr>
            <a:r>
              <a:rPr lang="en-US" sz="2000" dirty="0">
                <a:latin typeface="Franklin Gothic Book"/>
                <a:cs typeface="Franklin Gothic Book"/>
              </a:rPr>
              <a:t>Alerting on alarm conditions</a:t>
            </a:r>
          </a:p>
          <a:p>
            <a:pPr marL="298450" indent="-285750">
              <a:lnSpc>
                <a:spcPct val="100000"/>
              </a:lnSpc>
              <a:spcBef>
                <a:spcPts val="300"/>
              </a:spcBef>
              <a:buFont typeface="Wingdings" panose="05000000000000000000" pitchFamily="2" charset="2"/>
              <a:buChar char="Ø"/>
            </a:pPr>
            <a:r>
              <a:rPr lang="en-US" sz="2000" dirty="0">
                <a:latin typeface="Franklin Gothic Book"/>
                <a:cs typeface="Franklin Gothic Book"/>
              </a:rPr>
              <a:t>AI-based pattern matching</a:t>
            </a:r>
          </a:p>
          <a:p>
            <a:pPr marL="298450" indent="-285750">
              <a:lnSpc>
                <a:spcPct val="100000"/>
              </a:lnSpc>
              <a:spcBef>
                <a:spcPts val="300"/>
              </a:spcBef>
              <a:buFont typeface="Wingdings" panose="05000000000000000000" pitchFamily="2" charset="2"/>
              <a:buChar char="Ø"/>
            </a:pPr>
            <a:endParaRPr lang="en-US" sz="2000" dirty="0">
              <a:latin typeface="Franklin Gothic Book"/>
              <a:cs typeface="Franklin Gothic Book"/>
            </a:endParaRPr>
          </a:p>
          <a:p>
            <a:pPr marL="298450" indent="-285750">
              <a:lnSpc>
                <a:spcPct val="100000"/>
              </a:lnSpc>
              <a:spcBef>
                <a:spcPts val="300"/>
              </a:spcBef>
              <a:buFont typeface="Wingdings" panose="05000000000000000000" pitchFamily="2" charset="2"/>
              <a:buChar char="Ø"/>
            </a:pPr>
            <a:endParaRPr dirty="0">
              <a:latin typeface="Franklin Gothic Book"/>
              <a:cs typeface="Franklin Gothic Book"/>
            </a:endParaRPr>
          </a:p>
        </p:txBody>
      </p:sp>
      <p:sp>
        <p:nvSpPr>
          <p:cNvPr id="34" name="TextBox 33">
            <a:extLst>
              <a:ext uri="{FF2B5EF4-FFF2-40B4-BE49-F238E27FC236}">
                <a16:creationId xmlns:a16="http://schemas.microsoft.com/office/drawing/2014/main" id="{4771AE0B-D609-4DDC-B5AC-C25B3B98491B}"/>
              </a:ext>
            </a:extLst>
          </p:cNvPr>
          <p:cNvSpPr txBox="1"/>
          <p:nvPr/>
        </p:nvSpPr>
        <p:spPr>
          <a:xfrm>
            <a:off x="136244" y="5240687"/>
            <a:ext cx="11894255" cy="1077218"/>
          </a:xfrm>
          <a:prstGeom prst="rect">
            <a:avLst/>
          </a:prstGeom>
          <a:noFill/>
        </p:spPr>
        <p:txBody>
          <a:bodyPr wrap="square" rtlCol="0">
            <a:spAutoFit/>
          </a:bodyPr>
          <a:lstStyle/>
          <a:p>
            <a:r>
              <a:rPr lang="en-US" sz="4000" cap="all" spc="-150" dirty="0">
                <a:solidFill>
                  <a:srgbClr val="4A73A2"/>
                </a:solidFill>
                <a:latin typeface="+mj-lt"/>
                <a:ea typeface="Adobe Gothic Std B" panose="020B0800000000000000" pitchFamily="34" charset="-128"/>
              </a:rPr>
              <a:t>Stream processing is done point-by-point</a:t>
            </a:r>
          </a:p>
          <a:p>
            <a:r>
              <a:rPr lang="en-US" sz="2400" cap="all" spc="-150" dirty="0">
                <a:solidFill>
                  <a:schemeClr val="accent6"/>
                </a:solidFill>
                <a:latin typeface="+mj-lt"/>
                <a:ea typeface="Adobe Gothic Std B" panose="020B0800000000000000" pitchFamily="34" charset="-128"/>
              </a:rPr>
              <a:t>(Not in Batches)</a:t>
            </a:r>
            <a:endParaRPr lang="en-US" sz="3600" cap="all" spc="-150" dirty="0">
              <a:solidFill>
                <a:schemeClr val="accent6"/>
              </a:solidFill>
              <a:latin typeface="+mj-lt"/>
              <a:ea typeface="Adobe Gothic Std B" panose="020B0800000000000000" pitchFamily="34" charset="-128"/>
            </a:endParaRPr>
          </a:p>
        </p:txBody>
      </p:sp>
    </p:spTree>
    <p:extLst>
      <p:ext uri="{BB962C8B-B14F-4D97-AF65-F5344CB8AC3E}">
        <p14:creationId xmlns:p14="http://schemas.microsoft.com/office/powerpoint/2010/main" val="1388535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61646FA-6608-4A01-AB66-BB16AE5465A0}"/>
              </a:ext>
            </a:extLst>
          </p:cNvPr>
          <p:cNvSpPr/>
          <p:nvPr/>
        </p:nvSpPr>
        <p:spPr>
          <a:xfrm>
            <a:off x="1" y="0"/>
            <a:ext cx="12192000" cy="680900"/>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9E9219B8-B9B4-4674-ACF9-9592030CF513}"/>
              </a:ext>
            </a:extLst>
          </p:cNvPr>
          <p:cNvSpPr txBox="1"/>
          <p:nvPr/>
        </p:nvSpPr>
        <p:spPr>
          <a:xfrm>
            <a:off x="41557" y="21310"/>
            <a:ext cx="12191999" cy="646331"/>
          </a:xfrm>
          <a:prstGeom prst="rect">
            <a:avLst/>
          </a:prstGeom>
          <a:noFill/>
        </p:spPr>
        <p:txBody>
          <a:bodyPr wrap="square" rtlCol="0">
            <a:spAutoFit/>
          </a:bodyPr>
          <a:lstStyle/>
          <a:p>
            <a:r>
              <a:rPr lang="en-US" sz="3600" cap="all" spc="-150" dirty="0">
                <a:solidFill>
                  <a:schemeClr val="accent1"/>
                </a:solidFill>
                <a:latin typeface="+mj-lt"/>
                <a:ea typeface="Adobe Gothic Std B" panose="020B0800000000000000" pitchFamily="34" charset="-128"/>
                <a:cs typeface="Times New Roman" panose="02020603050405020304" pitchFamily="18" charset="0"/>
              </a:rPr>
              <a:t>What Is Stream Processing ?</a:t>
            </a:r>
            <a:endParaRPr lang="en-US" sz="3600" cap="all" spc="-150" dirty="0">
              <a:solidFill>
                <a:schemeClr val="bg1">
                  <a:lumMod val="85000"/>
                </a:schemeClr>
              </a:solidFill>
              <a:latin typeface="+mj-lt"/>
              <a:ea typeface="Adobe Gothic Std B" panose="020B0800000000000000" pitchFamily="34" charset="-128"/>
            </a:endParaRPr>
          </a:p>
        </p:txBody>
      </p:sp>
      <p:sp>
        <p:nvSpPr>
          <p:cNvPr id="68" name="Shape 2220">
            <a:extLst>
              <a:ext uri="{FF2B5EF4-FFF2-40B4-BE49-F238E27FC236}">
                <a16:creationId xmlns:a16="http://schemas.microsoft.com/office/drawing/2014/main" id="{8CFD5595-3828-4A94-B93F-9436437E06D7}"/>
              </a:ext>
            </a:extLst>
          </p:cNvPr>
          <p:cNvSpPr/>
          <p:nvPr/>
        </p:nvSpPr>
        <p:spPr>
          <a:xfrm>
            <a:off x="11683612" y="5932593"/>
            <a:ext cx="282982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4" name="Shape 2220">
            <a:extLst>
              <a:ext uri="{FF2B5EF4-FFF2-40B4-BE49-F238E27FC236}">
                <a16:creationId xmlns:a16="http://schemas.microsoft.com/office/drawing/2014/main" id="{31C1DB49-A8D9-42D6-BC25-14932B7AFFFB}"/>
              </a:ext>
            </a:extLst>
          </p:cNvPr>
          <p:cNvSpPr/>
          <p:nvPr/>
        </p:nvSpPr>
        <p:spPr>
          <a:xfrm>
            <a:off x="3168479" y="736654"/>
            <a:ext cx="2716694"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6" name="Shape 2220">
            <a:extLst>
              <a:ext uri="{FF2B5EF4-FFF2-40B4-BE49-F238E27FC236}">
                <a16:creationId xmlns:a16="http://schemas.microsoft.com/office/drawing/2014/main" id="{A24DBF60-67B8-4B1C-953D-0CD9E5A74953}"/>
              </a:ext>
            </a:extLst>
          </p:cNvPr>
          <p:cNvSpPr/>
          <p:nvPr/>
        </p:nvSpPr>
        <p:spPr>
          <a:xfrm>
            <a:off x="8715842" y="890542"/>
            <a:ext cx="3346885"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1" name="Shape 2220">
            <a:extLst>
              <a:ext uri="{FF2B5EF4-FFF2-40B4-BE49-F238E27FC236}">
                <a16:creationId xmlns:a16="http://schemas.microsoft.com/office/drawing/2014/main" id="{CD1784BD-3D95-4B73-8F4A-8E3CC7A2491F}"/>
              </a:ext>
            </a:extLst>
          </p:cNvPr>
          <p:cNvSpPr/>
          <p:nvPr/>
        </p:nvSpPr>
        <p:spPr>
          <a:xfrm>
            <a:off x="7194286" y="1032406"/>
            <a:ext cx="437824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7" name="TextBox 26">
            <a:extLst>
              <a:ext uri="{FF2B5EF4-FFF2-40B4-BE49-F238E27FC236}">
                <a16:creationId xmlns:a16="http://schemas.microsoft.com/office/drawing/2014/main" id="{CA362A37-C7A4-4411-B9C9-711994A1EE1C}"/>
              </a:ext>
            </a:extLst>
          </p:cNvPr>
          <p:cNvSpPr txBox="1"/>
          <p:nvPr/>
        </p:nvSpPr>
        <p:spPr>
          <a:xfrm>
            <a:off x="136245" y="813007"/>
            <a:ext cx="11894255" cy="646331"/>
          </a:xfrm>
          <a:prstGeom prst="rect">
            <a:avLst/>
          </a:prstGeom>
          <a:noFill/>
        </p:spPr>
        <p:txBody>
          <a:bodyPr wrap="square" rtlCol="0">
            <a:spAutoFit/>
          </a:bodyPr>
          <a:lstStyle/>
          <a:p>
            <a:r>
              <a:rPr lang="en-US" sz="3600" cap="all" spc="-150" dirty="0">
                <a:solidFill>
                  <a:srgbClr val="595959"/>
                </a:solidFill>
                <a:latin typeface="+mj-lt"/>
                <a:ea typeface="Adobe Gothic Std B" panose="020B0800000000000000" pitchFamily="34" charset="-128"/>
              </a:rPr>
              <a:t>Stream Processing is Challenging and Messy</a:t>
            </a:r>
          </a:p>
        </p:txBody>
      </p:sp>
      <p:sp>
        <p:nvSpPr>
          <p:cNvPr id="13" name="object 197">
            <a:extLst>
              <a:ext uri="{FF2B5EF4-FFF2-40B4-BE49-F238E27FC236}">
                <a16:creationId xmlns:a16="http://schemas.microsoft.com/office/drawing/2014/main" id="{7EA89F41-5932-4148-9FA2-5F4978EE1F9A}"/>
              </a:ext>
            </a:extLst>
          </p:cNvPr>
          <p:cNvSpPr txBox="1"/>
          <p:nvPr/>
        </p:nvSpPr>
        <p:spPr>
          <a:xfrm>
            <a:off x="1048036" y="2038312"/>
            <a:ext cx="4602671" cy="3170099"/>
          </a:xfrm>
          <a:prstGeom prst="rect">
            <a:avLst/>
          </a:prstGeom>
        </p:spPr>
        <p:txBody>
          <a:bodyPr vert="horz" wrap="square" lIns="0" tIns="38100" rIns="0" bIns="0" rtlCol="0">
            <a:spAutoFit/>
          </a:bodyPr>
          <a:lstStyle/>
          <a:p>
            <a:pPr marL="12700">
              <a:lnSpc>
                <a:spcPct val="100000"/>
              </a:lnSpc>
              <a:spcBef>
                <a:spcPts val="300"/>
              </a:spcBef>
            </a:pPr>
            <a:r>
              <a:rPr lang="en-US" sz="2800" dirty="0">
                <a:solidFill>
                  <a:srgbClr val="1CADE4"/>
                </a:solidFill>
                <a:latin typeface="Franklin Gothic Book"/>
                <a:cs typeface="Franklin Gothic Book"/>
              </a:rPr>
              <a:t>Data (the problem):</a:t>
            </a:r>
          </a:p>
          <a:p>
            <a:pPr marL="298450" indent="-285750">
              <a:lnSpc>
                <a:spcPct val="100000"/>
              </a:lnSpc>
              <a:spcBef>
                <a:spcPts val="300"/>
              </a:spcBef>
              <a:buFont typeface="Wingdings" panose="05000000000000000000" pitchFamily="2" charset="2"/>
              <a:buChar char="Ø"/>
            </a:pPr>
            <a:r>
              <a:rPr lang="en-US" sz="2400" dirty="0">
                <a:latin typeface="Franklin Gothic Book"/>
                <a:cs typeface="Franklin Gothic Book"/>
              </a:rPr>
              <a:t>Comes in out of order</a:t>
            </a:r>
          </a:p>
          <a:p>
            <a:pPr marL="298450" indent="-285750">
              <a:lnSpc>
                <a:spcPct val="100000"/>
              </a:lnSpc>
              <a:spcBef>
                <a:spcPts val="300"/>
              </a:spcBef>
              <a:buFont typeface="Wingdings" panose="05000000000000000000" pitchFamily="2" charset="2"/>
              <a:buChar char="Ø"/>
            </a:pPr>
            <a:r>
              <a:rPr lang="en-US" sz="2400" dirty="0">
                <a:latin typeface="Franklin Gothic Book"/>
                <a:cs typeface="Franklin Gothic Book"/>
              </a:rPr>
              <a:t>Delayed by network latency</a:t>
            </a:r>
          </a:p>
          <a:p>
            <a:pPr marL="298450" indent="-285750">
              <a:lnSpc>
                <a:spcPct val="100000"/>
              </a:lnSpc>
              <a:spcBef>
                <a:spcPts val="300"/>
              </a:spcBef>
              <a:buFont typeface="Wingdings" panose="05000000000000000000" pitchFamily="2" charset="2"/>
              <a:buChar char="Ø"/>
            </a:pPr>
            <a:r>
              <a:rPr lang="en-US" sz="2400" dirty="0">
                <a:latin typeface="Franklin Gothic Book"/>
                <a:cs typeface="Franklin Gothic Book"/>
              </a:rPr>
              <a:t>Missing entirely</a:t>
            </a:r>
          </a:p>
          <a:p>
            <a:pPr marL="298450" indent="-285750">
              <a:lnSpc>
                <a:spcPct val="100000"/>
              </a:lnSpc>
              <a:spcBef>
                <a:spcPts val="300"/>
              </a:spcBef>
              <a:buFont typeface="Wingdings" panose="05000000000000000000" pitchFamily="2" charset="2"/>
              <a:buChar char="Ø"/>
            </a:pPr>
            <a:r>
              <a:rPr lang="en-US" sz="2400" dirty="0">
                <a:latin typeface="Franklin Gothic Book"/>
                <a:cs typeface="Franklin Gothic Book"/>
              </a:rPr>
              <a:t>Invalid</a:t>
            </a:r>
          </a:p>
          <a:p>
            <a:pPr marL="298450" indent="-285750">
              <a:lnSpc>
                <a:spcPct val="100000"/>
              </a:lnSpc>
              <a:spcBef>
                <a:spcPts val="300"/>
              </a:spcBef>
              <a:buFont typeface="Wingdings" panose="05000000000000000000" pitchFamily="2" charset="2"/>
              <a:buChar char="Ø"/>
            </a:pPr>
            <a:r>
              <a:rPr lang="en-US" sz="2400" dirty="0">
                <a:latin typeface="Franklin Gothic Book"/>
                <a:cs typeface="Franklin Gothic Book"/>
              </a:rPr>
              <a:t>Heterogeneous</a:t>
            </a:r>
          </a:p>
          <a:p>
            <a:pPr marL="12700">
              <a:lnSpc>
                <a:spcPct val="100000"/>
              </a:lnSpc>
              <a:spcBef>
                <a:spcPts val="300"/>
              </a:spcBef>
            </a:pPr>
            <a:endParaRPr lang="en-US" sz="2000" dirty="0">
              <a:latin typeface="Franklin Gothic Book"/>
              <a:cs typeface="Franklin Gothic Book"/>
            </a:endParaRPr>
          </a:p>
          <a:p>
            <a:pPr marL="298450" indent="-285750">
              <a:lnSpc>
                <a:spcPct val="100000"/>
              </a:lnSpc>
              <a:spcBef>
                <a:spcPts val="300"/>
              </a:spcBef>
              <a:buFont typeface="Wingdings" panose="05000000000000000000" pitchFamily="2" charset="2"/>
              <a:buChar char="Ø"/>
            </a:pPr>
            <a:endParaRPr dirty="0">
              <a:latin typeface="Franklin Gothic Book"/>
              <a:cs typeface="Franklin Gothic Book"/>
            </a:endParaRPr>
          </a:p>
        </p:txBody>
      </p:sp>
      <p:sp>
        <p:nvSpPr>
          <p:cNvPr id="14" name="object 197">
            <a:extLst>
              <a:ext uri="{FF2B5EF4-FFF2-40B4-BE49-F238E27FC236}">
                <a16:creationId xmlns:a16="http://schemas.microsoft.com/office/drawing/2014/main" id="{2D75D7C1-F217-4E2E-9E67-BC212FD0FB1D}"/>
              </a:ext>
            </a:extLst>
          </p:cNvPr>
          <p:cNvSpPr txBox="1"/>
          <p:nvPr/>
        </p:nvSpPr>
        <p:spPr>
          <a:xfrm>
            <a:off x="6315361" y="2047799"/>
            <a:ext cx="5368251" cy="3170099"/>
          </a:xfrm>
          <a:prstGeom prst="rect">
            <a:avLst/>
          </a:prstGeom>
        </p:spPr>
        <p:txBody>
          <a:bodyPr vert="horz" wrap="square" lIns="0" tIns="38100" rIns="0" bIns="0" rtlCol="0">
            <a:spAutoFit/>
          </a:bodyPr>
          <a:lstStyle/>
          <a:p>
            <a:pPr marL="12700">
              <a:lnSpc>
                <a:spcPct val="100000"/>
              </a:lnSpc>
              <a:spcBef>
                <a:spcPts val="300"/>
              </a:spcBef>
            </a:pPr>
            <a:r>
              <a:rPr lang="en-US" sz="2800" dirty="0">
                <a:solidFill>
                  <a:srgbClr val="1CADE4"/>
                </a:solidFill>
                <a:latin typeface="Franklin Gothic Book"/>
                <a:cs typeface="Franklin Gothic Book"/>
              </a:rPr>
              <a:t>Logic (compounds the problem):</a:t>
            </a:r>
          </a:p>
          <a:p>
            <a:pPr marL="298450" indent="-285750">
              <a:lnSpc>
                <a:spcPct val="100000"/>
              </a:lnSpc>
              <a:spcBef>
                <a:spcPts val="300"/>
              </a:spcBef>
              <a:buFont typeface="Wingdings" panose="05000000000000000000" pitchFamily="2" charset="2"/>
              <a:buChar char="Ø"/>
            </a:pPr>
            <a:r>
              <a:rPr lang="en-US" sz="2400" dirty="0">
                <a:latin typeface="Franklin Gothic Book"/>
                <a:cs typeface="Franklin Gothic Book"/>
              </a:rPr>
              <a:t>Slow processing causes bottlenecks</a:t>
            </a:r>
          </a:p>
          <a:p>
            <a:pPr marL="298450" indent="-285750">
              <a:lnSpc>
                <a:spcPct val="100000"/>
              </a:lnSpc>
              <a:spcBef>
                <a:spcPts val="300"/>
              </a:spcBef>
              <a:buFont typeface="Wingdings" panose="05000000000000000000" pitchFamily="2" charset="2"/>
              <a:buChar char="Ø"/>
            </a:pPr>
            <a:r>
              <a:rPr lang="en-US" sz="2400" dirty="0">
                <a:latin typeface="Franklin Gothic Book"/>
                <a:cs typeface="Franklin Gothic Book"/>
              </a:rPr>
              <a:t>Some processing needs historical data</a:t>
            </a:r>
          </a:p>
          <a:p>
            <a:pPr marL="298450" indent="-285750">
              <a:lnSpc>
                <a:spcPct val="100000"/>
              </a:lnSpc>
              <a:spcBef>
                <a:spcPts val="300"/>
              </a:spcBef>
              <a:buFont typeface="Wingdings" panose="05000000000000000000" pitchFamily="2" charset="2"/>
              <a:buChar char="Ø"/>
            </a:pPr>
            <a:r>
              <a:rPr lang="en-US" sz="2400" dirty="0">
                <a:latin typeface="Franklin Gothic Book"/>
                <a:cs typeface="Franklin Gothic Book"/>
              </a:rPr>
              <a:t>Hard to visualize/comprehend</a:t>
            </a:r>
          </a:p>
          <a:p>
            <a:pPr marL="298450" indent="-285750">
              <a:lnSpc>
                <a:spcPct val="100000"/>
              </a:lnSpc>
              <a:spcBef>
                <a:spcPts val="300"/>
              </a:spcBef>
              <a:buFont typeface="Wingdings" panose="05000000000000000000" pitchFamily="2" charset="2"/>
              <a:buChar char="Ø"/>
            </a:pPr>
            <a:r>
              <a:rPr lang="en-US" sz="2400" dirty="0">
                <a:latin typeface="Franklin Gothic Book"/>
                <a:cs typeface="Franklin Gothic Book"/>
              </a:rPr>
              <a:t>Concurrency issues</a:t>
            </a:r>
          </a:p>
          <a:p>
            <a:pPr marL="298450" indent="-285750">
              <a:lnSpc>
                <a:spcPct val="100000"/>
              </a:lnSpc>
              <a:spcBef>
                <a:spcPts val="300"/>
              </a:spcBef>
              <a:buFont typeface="Wingdings" panose="05000000000000000000" pitchFamily="2" charset="2"/>
              <a:buChar char="Ø"/>
            </a:pPr>
            <a:r>
              <a:rPr lang="en-US" sz="2400" dirty="0">
                <a:latin typeface="Franklin Gothic Book"/>
                <a:cs typeface="Franklin Gothic Book"/>
              </a:rPr>
              <a:t>Hard to test</a:t>
            </a:r>
            <a:endParaRPr lang="en-US" sz="2000" dirty="0">
              <a:latin typeface="Franklin Gothic Book"/>
              <a:cs typeface="Franklin Gothic Book"/>
            </a:endParaRPr>
          </a:p>
          <a:p>
            <a:pPr marL="298450" indent="-285750">
              <a:lnSpc>
                <a:spcPct val="100000"/>
              </a:lnSpc>
              <a:spcBef>
                <a:spcPts val="300"/>
              </a:spcBef>
              <a:buFont typeface="Wingdings" panose="05000000000000000000" pitchFamily="2" charset="2"/>
              <a:buChar char="Ø"/>
            </a:pPr>
            <a:endParaRPr lang="en-US" sz="2000" dirty="0">
              <a:latin typeface="Franklin Gothic Book"/>
              <a:cs typeface="Franklin Gothic Book"/>
            </a:endParaRPr>
          </a:p>
          <a:p>
            <a:pPr marL="298450" indent="-285750">
              <a:lnSpc>
                <a:spcPct val="100000"/>
              </a:lnSpc>
              <a:spcBef>
                <a:spcPts val="300"/>
              </a:spcBef>
              <a:buFont typeface="Wingdings" panose="05000000000000000000" pitchFamily="2" charset="2"/>
              <a:buChar char="Ø"/>
            </a:pPr>
            <a:endParaRPr dirty="0">
              <a:latin typeface="Franklin Gothic Book"/>
              <a:cs typeface="Franklin Gothic Book"/>
            </a:endParaRPr>
          </a:p>
        </p:txBody>
      </p:sp>
      <p:sp>
        <p:nvSpPr>
          <p:cNvPr id="11" name="TextBox 10">
            <a:extLst>
              <a:ext uri="{FF2B5EF4-FFF2-40B4-BE49-F238E27FC236}">
                <a16:creationId xmlns:a16="http://schemas.microsoft.com/office/drawing/2014/main" id="{4203CD28-3658-43F0-AD55-6773990054A7}"/>
              </a:ext>
            </a:extLst>
          </p:cNvPr>
          <p:cNvSpPr txBox="1"/>
          <p:nvPr/>
        </p:nvSpPr>
        <p:spPr>
          <a:xfrm>
            <a:off x="190428" y="5825594"/>
            <a:ext cx="11894255" cy="769441"/>
          </a:xfrm>
          <a:prstGeom prst="rect">
            <a:avLst/>
          </a:prstGeom>
          <a:noFill/>
        </p:spPr>
        <p:txBody>
          <a:bodyPr wrap="square" rtlCol="0">
            <a:spAutoFit/>
          </a:bodyPr>
          <a:lstStyle/>
          <a:p>
            <a:r>
              <a:rPr lang="en-US" sz="4400" cap="all" spc="-150" dirty="0">
                <a:solidFill>
                  <a:srgbClr val="42BA97"/>
                </a:solidFill>
                <a:latin typeface="+mj-lt"/>
                <a:ea typeface="Adobe Gothic Std B" panose="020B0800000000000000" pitchFamily="34" charset="-128"/>
              </a:rPr>
              <a:t>And it never stops coming!</a:t>
            </a:r>
          </a:p>
        </p:txBody>
      </p:sp>
    </p:spTree>
    <p:extLst>
      <p:ext uri="{BB962C8B-B14F-4D97-AF65-F5344CB8AC3E}">
        <p14:creationId xmlns:p14="http://schemas.microsoft.com/office/powerpoint/2010/main" val="3896672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61646FA-6608-4A01-AB66-BB16AE5465A0}"/>
              </a:ext>
            </a:extLst>
          </p:cNvPr>
          <p:cNvSpPr/>
          <p:nvPr/>
        </p:nvSpPr>
        <p:spPr>
          <a:xfrm>
            <a:off x="1" y="0"/>
            <a:ext cx="12192000" cy="680900"/>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9E9219B8-B9B4-4674-ACF9-9592030CF513}"/>
              </a:ext>
            </a:extLst>
          </p:cNvPr>
          <p:cNvSpPr txBox="1"/>
          <p:nvPr/>
        </p:nvSpPr>
        <p:spPr>
          <a:xfrm>
            <a:off x="41557" y="21310"/>
            <a:ext cx="12191999" cy="646331"/>
          </a:xfrm>
          <a:prstGeom prst="rect">
            <a:avLst/>
          </a:prstGeom>
          <a:noFill/>
        </p:spPr>
        <p:txBody>
          <a:bodyPr wrap="square" rtlCol="0">
            <a:spAutoFit/>
          </a:bodyPr>
          <a:lstStyle/>
          <a:p>
            <a:r>
              <a:rPr lang="en-US" sz="3600" cap="all" spc="-150" dirty="0">
                <a:solidFill>
                  <a:schemeClr val="accent1"/>
                </a:solidFill>
                <a:latin typeface="+mj-lt"/>
                <a:ea typeface="Adobe Gothic Std B" panose="020B0800000000000000" pitchFamily="34" charset="-128"/>
                <a:cs typeface="Times New Roman" panose="02020603050405020304" pitchFamily="18" charset="0"/>
              </a:rPr>
              <a:t>What Is Stream Processing ?</a:t>
            </a:r>
            <a:endParaRPr lang="en-US" sz="3600" cap="all" spc="-150" dirty="0">
              <a:solidFill>
                <a:schemeClr val="bg1">
                  <a:lumMod val="85000"/>
                </a:schemeClr>
              </a:solidFill>
              <a:latin typeface="+mj-lt"/>
              <a:ea typeface="Adobe Gothic Std B" panose="020B0800000000000000" pitchFamily="34" charset="-128"/>
            </a:endParaRPr>
          </a:p>
        </p:txBody>
      </p:sp>
      <p:sp>
        <p:nvSpPr>
          <p:cNvPr id="68" name="Shape 2220">
            <a:extLst>
              <a:ext uri="{FF2B5EF4-FFF2-40B4-BE49-F238E27FC236}">
                <a16:creationId xmlns:a16="http://schemas.microsoft.com/office/drawing/2014/main" id="{8CFD5595-3828-4A94-B93F-9436437E06D7}"/>
              </a:ext>
            </a:extLst>
          </p:cNvPr>
          <p:cNvSpPr/>
          <p:nvPr/>
        </p:nvSpPr>
        <p:spPr>
          <a:xfrm>
            <a:off x="11683612" y="5932593"/>
            <a:ext cx="282982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4" name="Shape 2220">
            <a:extLst>
              <a:ext uri="{FF2B5EF4-FFF2-40B4-BE49-F238E27FC236}">
                <a16:creationId xmlns:a16="http://schemas.microsoft.com/office/drawing/2014/main" id="{31C1DB49-A8D9-42D6-BC25-14932B7AFFFB}"/>
              </a:ext>
            </a:extLst>
          </p:cNvPr>
          <p:cNvSpPr/>
          <p:nvPr/>
        </p:nvSpPr>
        <p:spPr>
          <a:xfrm>
            <a:off x="3168479" y="736654"/>
            <a:ext cx="2716694"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6" name="Shape 2220">
            <a:extLst>
              <a:ext uri="{FF2B5EF4-FFF2-40B4-BE49-F238E27FC236}">
                <a16:creationId xmlns:a16="http://schemas.microsoft.com/office/drawing/2014/main" id="{A24DBF60-67B8-4B1C-953D-0CD9E5A74953}"/>
              </a:ext>
            </a:extLst>
          </p:cNvPr>
          <p:cNvSpPr/>
          <p:nvPr/>
        </p:nvSpPr>
        <p:spPr>
          <a:xfrm>
            <a:off x="8715842" y="890542"/>
            <a:ext cx="3346885"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1" name="Shape 2220">
            <a:extLst>
              <a:ext uri="{FF2B5EF4-FFF2-40B4-BE49-F238E27FC236}">
                <a16:creationId xmlns:a16="http://schemas.microsoft.com/office/drawing/2014/main" id="{CD1784BD-3D95-4B73-8F4A-8E3CC7A2491F}"/>
              </a:ext>
            </a:extLst>
          </p:cNvPr>
          <p:cNvSpPr/>
          <p:nvPr/>
        </p:nvSpPr>
        <p:spPr>
          <a:xfrm>
            <a:off x="7194286" y="1032406"/>
            <a:ext cx="437824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7" name="TextBox 26">
            <a:extLst>
              <a:ext uri="{FF2B5EF4-FFF2-40B4-BE49-F238E27FC236}">
                <a16:creationId xmlns:a16="http://schemas.microsoft.com/office/drawing/2014/main" id="{CA362A37-C7A4-4411-B9C9-711994A1EE1C}"/>
              </a:ext>
            </a:extLst>
          </p:cNvPr>
          <p:cNvSpPr txBox="1"/>
          <p:nvPr/>
        </p:nvSpPr>
        <p:spPr>
          <a:xfrm>
            <a:off x="136245" y="813007"/>
            <a:ext cx="11894255" cy="646331"/>
          </a:xfrm>
          <a:prstGeom prst="rect">
            <a:avLst/>
          </a:prstGeom>
          <a:noFill/>
        </p:spPr>
        <p:txBody>
          <a:bodyPr wrap="square" rtlCol="0">
            <a:spAutoFit/>
          </a:bodyPr>
          <a:lstStyle/>
          <a:p>
            <a:r>
              <a:rPr lang="en-US" sz="3600" cap="all" spc="-150" dirty="0" err="1">
                <a:solidFill>
                  <a:srgbClr val="595959"/>
                </a:solidFill>
                <a:latin typeface="+mj-lt"/>
                <a:ea typeface="Adobe Gothic Std B" panose="020B0800000000000000" pitchFamily="34" charset="-128"/>
              </a:rPr>
              <a:t>CleanSpark’s</a:t>
            </a:r>
            <a:r>
              <a:rPr lang="en-US" sz="3600" cap="all" spc="-150" dirty="0">
                <a:solidFill>
                  <a:srgbClr val="595959"/>
                </a:solidFill>
                <a:latin typeface="+mj-lt"/>
                <a:ea typeface="Adobe Gothic Std B" panose="020B0800000000000000" pitchFamily="34" charset="-128"/>
              </a:rPr>
              <a:t> Stream Processing Problem Statement</a:t>
            </a:r>
          </a:p>
        </p:txBody>
      </p:sp>
      <p:sp>
        <p:nvSpPr>
          <p:cNvPr id="13" name="object 197">
            <a:extLst>
              <a:ext uri="{FF2B5EF4-FFF2-40B4-BE49-F238E27FC236}">
                <a16:creationId xmlns:a16="http://schemas.microsoft.com/office/drawing/2014/main" id="{7EA89F41-5932-4148-9FA2-5F4978EE1F9A}"/>
              </a:ext>
            </a:extLst>
          </p:cNvPr>
          <p:cNvSpPr txBox="1"/>
          <p:nvPr/>
        </p:nvSpPr>
        <p:spPr>
          <a:xfrm>
            <a:off x="433673" y="1843252"/>
            <a:ext cx="10753440" cy="4178067"/>
          </a:xfrm>
          <a:prstGeom prst="rect">
            <a:avLst/>
          </a:prstGeom>
        </p:spPr>
        <p:txBody>
          <a:bodyPr vert="horz" wrap="square" lIns="0" tIns="38100" rIns="0" bIns="0" rtlCol="0">
            <a:spAutoFit/>
          </a:bodyPr>
          <a:lstStyle/>
          <a:p>
            <a:pPr marL="12700">
              <a:lnSpc>
                <a:spcPct val="100000"/>
              </a:lnSpc>
              <a:spcBef>
                <a:spcPts val="300"/>
              </a:spcBef>
            </a:pPr>
            <a:r>
              <a:rPr lang="en-US" sz="2400" b="1" dirty="0">
                <a:solidFill>
                  <a:srgbClr val="1CADE4"/>
                </a:solidFill>
                <a:latin typeface="Franklin Gothic Book"/>
                <a:cs typeface="Franklin Gothic Book"/>
              </a:rPr>
              <a:t>We monitor and control industrial electric microgrids.</a:t>
            </a:r>
          </a:p>
          <a:p>
            <a:pPr marL="298450" indent="-285750">
              <a:lnSpc>
                <a:spcPct val="100000"/>
              </a:lnSpc>
              <a:spcBef>
                <a:spcPts val="300"/>
              </a:spcBef>
              <a:buFont typeface="Wingdings" panose="05000000000000000000" pitchFamily="2" charset="2"/>
              <a:buChar char="Ø"/>
            </a:pPr>
            <a:r>
              <a:rPr lang="en-US" sz="2000" dirty="0">
                <a:latin typeface="Franklin Gothic Book"/>
                <a:cs typeface="Franklin Gothic Book"/>
              </a:rPr>
              <a:t>Microgrids are </a:t>
            </a:r>
            <a:r>
              <a:rPr lang="en-US" sz="2000" b="1" dirty="0">
                <a:latin typeface="Franklin Gothic Book"/>
                <a:cs typeface="Franklin Gothic Book"/>
              </a:rPr>
              <a:t>snowflakes</a:t>
            </a:r>
          </a:p>
          <a:p>
            <a:pPr marL="812800" lvl="1" indent="-342900">
              <a:spcBef>
                <a:spcPts val="300"/>
              </a:spcBef>
              <a:buFont typeface="Arial" panose="020B0604020202020204" pitchFamily="34" charset="0"/>
              <a:buChar char="•"/>
            </a:pPr>
            <a:r>
              <a:rPr lang="en-US" sz="2000" dirty="0">
                <a:latin typeface="Franklin Gothic Book"/>
                <a:cs typeface="Franklin Gothic Book"/>
              </a:rPr>
              <a:t>Different equipment connected in different ways</a:t>
            </a:r>
          </a:p>
          <a:p>
            <a:pPr marL="812800" lvl="1" indent="-342900">
              <a:spcBef>
                <a:spcPts val="300"/>
              </a:spcBef>
              <a:buFont typeface="Arial" panose="020B0604020202020204" pitchFamily="34" charset="0"/>
              <a:buChar char="•"/>
            </a:pPr>
            <a:r>
              <a:rPr lang="en-US" sz="2000" dirty="0">
                <a:latin typeface="Franklin Gothic Book"/>
                <a:cs typeface="Franklin Gothic Book"/>
              </a:rPr>
              <a:t>Green energy technology advancements</a:t>
            </a:r>
          </a:p>
          <a:p>
            <a:pPr marL="812800" lvl="1" indent="-342900">
              <a:spcBef>
                <a:spcPts val="300"/>
              </a:spcBef>
              <a:buFont typeface="Arial" panose="020B0604020202020204" pitchFamily="34" charset="0"/>
              <a:buChar char="•"/>
            </a:pPr>
            <a:r>
              <a:rPr lang="en-US" sz="2000" dirty="0">
                <a:latin typeface="Franklin Gothic Book"/>
                <a:cs typeface="Franklin Gothic Book"/>
              </a:rPr>
              <a:t>Different operational constraints</a:t>
            </a:r>
          </a:p>
          <a:p>
            <a:pPr marL="812800" lvl="1" indent="-342900">
              <a:spcBef>
                <a:spcPts val="300"/>
              </a:spcBef>
              <a:spcAft>
                <a:spcPts val="1200"/>
              </a:spcAft>
              <a:buFont typeface="Arial" panose="020B0604020202020204" pitchFamily="34" charset="0"/>
              <a:buChar char="•"/>
            </a:pPr>
            <a:r>
              <a:rPr lang="en-US" sz="2000" dirty="0">
                <a:latin typeface="Franklin Gothic Book"/>
                <a:cs typeface="Franklin Gothic Book"/>
              </a:rPr>
              <a:t>Configurations change over time</a:t>
            </a:r>
          </a:p>
          <a:p>
            <a:pPr marL="298450" indent="-285750">
              <a:lnSpc>
                <a:spcPct val="100000"/>
              </a:lnSpc>
              <a:spcBef>
                <a:spcPts val="300"/>
              </a:spcBef>
              <a:buFont typeface="Wingdings" panose="05000000000000000000" pitchFamily="2" charset="2"/>
              <a:buChar char="Ø"/>
            </a:pPr>
            <a:r>
              <a:rPr lang="en-US" sz="2000" dirty="0">
                <a:latin typeface="Franklin Gothic Book"/>
                <a:cs typeface="Franklin Gothic Book"/>
              </a:rPr>
              <a:t>Need a </a:t>
            </a:r>
            <a:r>
              <a:rPr lang="en-US" sz="2000" b="1" dirty="0">
                <a:latin typeface="Franklin Gothic Book"/>
                <a:cs typeface="Franklin Gothic Book"/>
              </a:rPr>
              <a:t>consistent</a:t>
            </a:r>
            <a:r>
              <a:rPr lang="en-US" sz="2000" dirty="0">
                <a:latin typeface="Franklin Gothic Book"/>
                <a:cs typeface="Franklin Gothic Book"/>
              </a:rPr>
              <a:t> experience across site owners and operators</a:t>
            </a:r>
          </a:p>
          <a:p>
            <a:pPr marL="812800" lvl="1" indent="-342900">
              <a:spcBef>
                <a:spcPts val="300"/>
              </a:spcBef>
              <a:buFont typeface="Arial" panose="020B0604020202020204" pitchFamily="34" charset="0"/>
              <a:buChar char="•"/>
            </a:pPr>
            <a:r>
              <a:rPr lang="en-US" sz="2000" dirty="0">
                <a:latin typeface="Franklin Gothic Book"/>
                <a:cs typeface="Franklin Gothic Book"/>
              </a:rPr>
              <a:t>Same metrics to communicate </a:t>
            </a:r>
            <a:r>
              <a:rPr lang="en-US" sz="2000" b="1" dirty="0">
                <a:solidFill>
                  <a:srgbClr val="4A73A2"/>
                </a:solidFill>
                <a:latin typeface="Franklin Gothic Book"/>
                <a:cs typeface="Franklin Gothic Book"/>
              </a:rPr>
              <a:t>delivered value</a:t>
            </a:r>
          </a:p>
          <a:p>
            <a:pPr marL="812800" lvl="1" indent="-342900">
              <a:spcBef>
                <a:spcPts val="300"/>
              </a:spcBef>
              <a:spcAft>
                <a:spcPts val="1200"/>
              </a:spcAft>
              <a:buFont typeface="Arial" panose="020B0604020202020204" pitchFamily="34" charset="0"/>
              <a:buChar char="•"/>
            </a:pPr>
            <a:r>
              <a:rPr lang="en-US" sz="2000" dirty="0">
                <a:latin typeface="Franklin Gothic Book"/>
                <a:cs typeface="Franklin Gothic Book"/>
              </a:rPr>
              <a:t>Same operational charts and consistent alarming and alerts</a:t>
            </a:r>
          </a:p>
          <a:p>
            <a:pPr marL="355600" indent="-342900">
              <a:spcBef>
                <a:spcPts val="300"/>
              </a:spcBef>
              <a:buFont typeface="Wingdings" panose="05000000000000000000" pitchFamily="2" charset="2"/>
              <a:buChar char="Ø"/>
            </a:pPr>
            <a:r>
              <a:rPr lang="en-US" sz="2000" dirty="0">
                <a:cs typeface="Franklin Gothic Book"/>
              </a:rPr>
              <a:t>Can’t customize logic per customer</a:t>
            </a:r>
          </a:p>
          <a:p>
            <a:pPr marL="355600" indent="-342900">
              <a:spcBef>
                <a:spcPts val="300"/>
              </a:spcBef>
              <a:buFont typeface="Wingdings" panose="05000000000000000000" pitchFamily="2" charset="2"/>
              <a:buChar char="Ø"/>
            </a:pPr>
            <a:r>
              <a:rPr lang="en-US" sz="2000" dirty="0">
                <a:latin typeface="Franklin Gothic Book"/>
                <a:cs typeface="Franklin Gothic Book"/>
              </a:rPr>
              <a:t>Need to scale to 100s of thousands of points processed per minute</a:t>
            </a:r>
          </a:p>
        </p:txBody>
      </p:sp>
    </p:spTree>
    <p:extLst>
      <p:ext uri="{BB962C8B-B14F-4D97-AF65-F5344CB8AC3E}">
        <p14:creationId xmlns:p14="http://schemas.microsoft.com/office/powerpoint/2010/main" val="319097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61646FA-6608-4A01-AB66-BB16AE5465A0}"/>
              </a:ext>
            </a:extLst>
          </p:cNvPr>
          <p:cNvSpPr/>
          <p:nvPr/>
        </p:nvSpPr>
        <p:spPr>
          <a:xfrm>
            <a:off x="1" y="0"/>
            <a:ext cx="12192000" cy="680900"/>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9E9219B8-B9B4-4674-ACF9-9592030CF513}"/>
              </a:ext>
            </a:extLst>
          </p:cNvPr>
          <p:cNvSpPr txBox="1"/>
          <p:nvPr/>
        </p:nvSpPr>
        <p:spPr>
          <a:xfrm>
            <a:off x="41557" y="21310"/>
            <a:ext cx="12191999" cy="646331"/>
          </a:xfrm>
          <a:prstGeom prst="rect">
            <a:avLst/>
          </a:prstGeom>
          <a:noFill/>
        </p:spPr>
        <p:txBody>
          <a:bodyPr wrap="square" rtlCol="0">
            <a:spAutoFit/>
          </a:bodyPr>
          <a:lstStyle/>
          <a:p>
            <a:r>
              <a:rPr lang="en-US" sz="3600" cap="all" spc="-150" dirty="0">
                <a:solidFill>
                  <a:schemeClr val="accent1"/>
                </a:solidFill>
                <a:latin typeface="+mj-lt"/>
                <a:ea typeface="Adobe Gothic Std B" panose="020B0800000000000000" pitchFamily="34" charset="-128"/>
                <a:cs typeface="Times New Roman" panose="02020603050405020304" pitchFamily="18" charset="0"/>
              </a:rPr>
              <a:t>The Actor Model</a:t>
            </a:r>
            <a:endParaRPr lang="en-US" sz="3600" cap="all" spc="-150" dirty="0">
              <a:solidFill>
                <a:schemeClr val="bg1">
                  <a:lumMod val="85000"/>
                </a:schemeClr>
              </a:solidFill>
              <a:latin typeface="+mj-lt"/>
              <a:ea typeface="Adobe Gothic Std B" panose="020B0800000000000000" pitchFamily="34" charset="-128"/>
            </a:endParaRPr>
          </a:p>
        </p:txBody>
      </p:sp>
      <p:sp>
        <p:nvSpPr>
          <p:cNvPr id="68" name="Shape 2220">
            <a:extLst>
              <a:ext uri="{FF2B5EF4-FFF2-40B4-BE49-F238E27FC236}">
                <a16:creationId xmlns:a16="http://schemas.microsoft.com/office/drawing/2014/main" id="{8CFD5595-3828-4A94-B93F-9436437E06D7}"/>
              </a:ext>
            </a:extLst>
          </p:cNvPr>
          <p:cNvSpPr/>
          <p:nvPr/>
        </p:nvSpPr>
        <p:spPr>
          <a:xfrm>
            <a:off x="11683612" y="5932593"/>
            <a:ext cx="282982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4" name="Shape 2220">
            <a:extLst>
              <a:ext uri="{FF2B5EF4-FFF2-40B4-BE49-F238E27FC236}">
                <a16:creationId xmlns:a16="http://schemas.microsoft.com/office/drawing/2014/main" id="{31C1DB49-A8D9-42D6-BC25-14932B7AFFFB}"/>
              </a:ext>
            </a:extLst>
          </p:cNvPr>
          <p:cNvSpPr/>
          <p:nvPr/>
        </p:nvSpPr>
        <p:spPr>
          <a:xfrm>
            <a:off x="3168479" y="736654"/>
            <a:ext cx="2716694"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6" name="Shape 2220">
            <a:extLst>
              <a:ext uri="{FF2B5EF4-FFF2-40B4-BE49-F238E27FC236}">
                <a16:creationId xmlns:a16="http://schemas.microsoft.com/office/drawing/2014/main" id="{A24DBF60-67B8-4B1C-953D-0CD9E5A74953}"/>
              </a:ext>
            </a:extLst>
          </p:cNvPr>
          <p:cNvSpPr/>
          <p:nvPr/>
        </p:nvSpPr>
        <p:spPr>
          <a:xfrm>
            <a:off x="8715842" y="890542"/>
            <a:ext cx="3346885"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1" name="Shape 2220">
            <a:extLst>
              <a:ext uri="{FF2B5EF4-FFF2-40B4-BE49-F238E27FC236}">
                <a16:creationId xmlns:a16="http://schemas.microsoft.com/office/drawing/2014/main" id="{CD1784BD-3D95-4B73-8F4A-8E3CC7A2491F}"/>
              </a:ext>
            </a:extLst>
          </p:cNvPr>
          <p:cNvSpPr/>
          <p:nvPr/>
        </p:nvSpPr>
        <p:spPr>
          <a:xfrm>
            <a:off x="7194286" y="1032406"/>
            <a:ext cx="437824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7" name="TextBox 26">
            <a:extLst>
              <a:ext uri="{FF2B5EF4-FFF2-40B4-BE49-F238E27FC236}">
                <a16:creationId xmlns:a16="http://schemas.microsoft.com/office/drawing/2014/main" id="{CA362A37-C7A4-4411-B9C9-711994A1EE1C}"/>
              </a:ext>
            </a:extLst>
          </p:cNvPr>
          <p:cNvSpPr txBox="1"/>
          <p:nvPr/>
        </p:nvSpPr>
        <p:spPr>
          <a:xfrm>
            <a:off x="136245" y="813007"/>
            <a:ext cx="11894255" cy="646331"/>
          </a:xfrm>
          <a:prstGeom prst="rect">
            <a:avLst/>
          </a:prstGeom>
          <a:noFill/>
        </p:spPr>
        <p:txBody>
          <a:bodyPr wrap="square" rtlCol="0">
            <a:spAutoFit/>
          </a:bodyPr>
          <a:lstStyle/>
          <a:p>
            <a:r>
              <a:rPr lang="en-US" sz="3600" cap="all" spc="-150" dirty="0">
                <a:solidFill>
                  <a:srgbClr val="595959"/>
                </a:solidFill>
                <a:latin typeface="+mj-lt"/>
                <a:ea typeface="Adobe Gothic Std B" panose="020B0800000000000000" pitchFamily="34" charset="-128"/>
              </a:rPr>
              <a:t>The coding paradigm, not Meryl Streep</a:t>
            </a:r>
          </a:p>
        </p:txBody>
      </p:sp>
      <p:pic>
        <p:nvPicPr>
          <p:cNvPr id="3074" name="Picture 2" descr="Image result for actor software pattern&quot;">
            <a:extLst>
              <a:ext uri="{FF2B5EF4-FFF2-40B4-BE49-F238E27FC236}">
                <a16:creationId xmlns:a16="http://schemas.microsoft.com/office/drawing/2014/main" id="{0F293483-A41C-4C78-9485-2FF32A65A3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588" y="1675880"/>
            <a:ext cx="4573305" cy="274398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meryl streep&quot;">
            <a:extLst>
              <a:ext uri="{FF2B5EF4-FFF2-40B4-BE49-F238E27FC236}">
                <a16:creationId xmlns:a16="http://schemas.microsoft.com/office/drawing/2014/main" id="{ACEF3699-0557-4DA4-956B-3C792FE4BB2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4931" y="1960300"/>
            <a:ext cx="4007158" cy="4007158"/>
          </a:xfrm>
          <a:prstGeom prst="rect">
            <a:avLst/>
          </a:prstGeom>
          <a:noFill/>
          <a:extLst>
            <a:ext uri="{909E8E84-426E-40DD-AFC4-6F175D3DCCD1}">
              <a14:hiddenFill xmlns:a14="http://schemas.microsoft.com/office/drawing/2010/main">
                <a:solidFill>
                  <a:srgbClr val="FFFFFF"/>
                </a:solidFill>
              </a14:hiddenFill>
            </a:ext>
          </a:extLst>
        </p:spPr>
      </p:pic>
      <p:sp>
        <p:nvSpPr>
          <p:cNvPr id="2" name="Arrow: Down 1">
            <a:extLst>
              <a:ext uri="{FF2B5EF4-FFF2-40B4-BE49-F238E27FC236}">
                <a16:creationId xmlns:a16="http://schemas.microsoft.com/office/drawing/2014/main" id="{9387D746-0B87-46B8-A508-987412A90564}"/>
              </a:ext>
            </a:extLst>
          </p:cNvPr>
          <p:cNvSpPr/>
          <p:nvPr/>
        </p:nvSpPr>
        <p:spPr>
          <a:xfrm rot="10800000">
            <a:off x="1841326" y="4566921"/>
            <a:ext cx="1102290" cy="147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74366CC3-5AD0-4B00-96F8-BB5A9044A7D7}"/>
              </a:ext>
            </a:extLst>
          </p:cNvPr>
          <p:cNvSpPr/>
          <p:nvPr/>
        </p:nvSpPr>
        <p:spPr>
          <a:xfrm rot="16200000">
            <a:off x="4847375" y="4642412"/>
            <a:ext cx="1102290" cy="147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82B6448F-9351-457F-8DCA-49A960CD54F9}"/>
              </a:ext>
            </a:extLst>
          </p:cNvPr>
          <p:cNvCxnSpPr/>
          <p:nvPr/>
        </p:nvCxnSpPr>
        <p:spPr>
          <a:xfrm flipH="1">
            <a:off x="4809995" y="4419863"/>
            <a:ext cx="1075178" cy="191284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5A23750-FA00-4516-B2C6-72BCF91EA17B}"/>
              </a:ext>
            </a:extLst>
          </p:cNvPr>
          <p:cNvCxnSpPr>
            <a:cxnSpLocks/>
          </p:cNvCxnSpPr>
          <p:nvPr/>
        </p:nvCxnSpPr>
        <p:spPr>
          <a:xfrm>
            <a:off x="4737394" y="4419863"/>
            <a:ext cx="1220379" cy="1918182"/>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5360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61646FA-6608-4A01-AB66-BB16AE5465A0}"/>
              </a:ext>
            </a:extLst>
          </p:cNvPr>
          <p:cNvSpPr/>
          <p:nvPr/>
        </p:nvSpPr>
        <p:spPr>
          <a:xfrm>
            <a:off x="1" y="0"/>
            <a:ext cx="12192000" cy="680900"/>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9E9219B8-B9B4-4674-ACF9-9592030CF513}"/>
              </a:ext>
            </a:extLst>
          </p:cNvPr>
          <p:cNvSpPr txBox="1"/>
          <p:nvPr/>
        </p:nvSpPr>
        <p:spPr>
          <a:xfrm>
            <a:off x="41557" y="21310"/>
            <a:ext cx="12191999" cy="646331"/>
          </a:xfrm>
          <a:prstGeom prst="rect">
            <a:avLst/>
          </a:prstGeom>
          <a:noFill/>
        </p:spPr>
        <p:txBody>
          <a:bodyPr wrap="square" rtlCol="0">
            <a:spAutoFit/>
          </a:bodyPr>
          <a:lstStyle/>
          <a:p>
            <a:r>
              <a:rPr lang="en-US" sz="3600" cap="all" spc="-150" dirty="0">
                <a:solidFill>
                  <a:schemeClr val="accent1"/>
                </a:solidFill>
                <a:latin typeface="+mj-lt"/>
                <a:ea typeface="Adobe Gothic Std B" panose="020B0800000000000000" pitchFamily="34" charset="-128"/>
                <a:cs typeface="Times New Roman" panose="02020603050405020304" pitchFamily="18" charset="0"/>
              </a:rPr>
              <a:t>The Actor Model</a:t>
            </a:r>
            <a:endParaRPr lang="en-US" sz="3600" cap="all" spc="-150" dirty="0">
              <a:solidFill>
                <a:schemeClr val="bg1">
                  <a:lumMod val="85000"/>
                </a:schemeClr>
              </a:solidFill>
              <a:latin typeface="+mj-lt"/>
              <a:ea typeface="Adobe Gothic Std B" panose="020B0800000000000000" pitchFamily="34" charset="-128"/>
            </a:endParaRPr>
          </a:p>
        </p:txBody>
      </p:sp>
      <p:sp>
        <p:nvSpPr>
          <p:cNvPr id="68" name="Shape 2220">
            <a:extLst>
              <a:ext uri="{FF2B5EF4-FFF2-40B4-BE49-F238E27FC236}">
                <a16:creationId xmlns:a16="http://schemas.microsoft.com/office/drawing/2014/main" id="{8CFD5595-3828-4A94-B93F-9436437E06D7}"/>
              </a:ext>
            </a:extLst>
          </p:cNvPr>
          <p:cNvSpPr/>
          <p:nvPr/>
        </p:nvSpPr>
        <p:spPr>
          <a:xfrm>
            <a:off x="11683612" y="5932593"/>
            <a:ext cx="282982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4" name="Shape 2220">
            <a:extLst>
              <a:ext uri="{FF2B5EF4-FFF2-40B4-BE49-F238E27FC236}">
                <a16:creationId xmlns:a16="http://schemas.microsoft.com/office/drawing/2014/main" id="{31C1DB49-A8D9-42D6-BC25-14932B7AFFFB}"/>
              </a:ext>
            </a:extLst>
          </p:cNvPr>
          <p:cNvSpPr/>
          <p:nvPr/>
        </p:nvSpPr>
        <p:spPr>
          <a:xfrm>
            <a:off x="3168479" y="736654"/>
            <a:ext cx="2716694"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6" name="Shape 2220">
            <a:extLst>
              <a:ext uri="{FF2B5EF4-FFF2-40B4-BE49-F238E27FC236}">
                <a16:creationId xmlns:a16="http://schemas.microsoft.com/office/drawing/2014/main" id="{A24DBF60-67B8-4B1C-953D-0CD9E5A74953}"/>
              </a:ext>
            </a:extLst>
          </p:cNvPr>
          <p:cNvSpPr/>
          <p:nvPr/>
        </p:nvSpPr>
        <p:spPr>
          <a:xfrm>
            <a:off x="8715842" y="890542"/>
            <a:ext cx="3346885"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sz="2000" cap="all" spc="-150" dirty="0">
              <a:solidFill>
                <a:srgbClr val="595959"/>
              </a:solidFill>
              <a:latin typeface="+mj-lt"/>
            </a:endParaRPr>
          </a:p>
        </p:txBody>
      </p:sp>
      <p:sp>
        <p:nvSpPr>
          <p:cNvPr id="21" name="Shape 2220">
            <a:extLst>
              <a:ext uri="{FF2B5EF4-FFF2-40B4-BE49-F238E27FC236}">
                <a16:creationId xmlns:a16="http://schemas.microsoft.com/office/drawing/2014/main" id="{CD1784BD-3D95-4B73-8F4A-8E3CC7A2491F}"/>
              </a:ext>
            </a:extLst>
          </p:cNvPr>
          <p:cNvSpPr/>
          <p:nvPr/>
        </p:nvSpPr>
        <p:spPr>
          <a:xfrm>
            <a:off x="7194286" y="1032406"/>
            <a:ext cx="4378248" cy="400110"/>
          </a:xfrm>
          <a:prstGeom prst="rect">
            <a:avLst/>
          </a:prstGeom>
          <a:ln w="12700">
            <a:miter lim="400000"/>
          </a:ln>
          <a:extLst>
            <a:ext uri="{C572A759-6A51-4108-AA02-DFA0A04FC94B}">
              <ma14:wrappingTextBoxFlag xmlns:ma14="http://schemas.microsoft.com/office/mac/drawingml/2011/main" xmlns="" val="1"/>
            </a:ext>
          </a:extLst>
        </p:spPr>
        <p:txBody>
          <a:bodyPr wrap="square" lIns="30479" rIns="30479">
            <a:spAutoFit/>
          </a:bodyPr>
          <a:lstStyle>
            <a:lvl1pPr>
              <a:defRPr b="1">
                <a:solidFill>
                  <a:srgbClr val="FFC000"/>
                </a:solidFill>
              </a:defRPr>
            </a:lvl1pPr>
          </a:lstStyle>
          <a:p>
            <a:pPr lvl="0" algn="ctr">
              <a:defRPr sz="1800" b="0">
                <a:solidFill>
                  <a:srgbClr val="000000"/>
                </a:solidFill>
              </a:defRPr>
            </a:pPr>
            <a:endParaRPr lang="en-US" sz="2000" cap="all" spc="-150" dirty="0">
              <a:solidFill>
                <a:srgbClr val="595959"/>
              </a:solidFill>
              <a:latin typeface="+mj-lt"/>
            </a:endParaRPr>
          </a:p>
        </p:txBody>
      </p:sp>
      <p:sp>
        <p:nvSpPr>
          <p:cNvPr id="27" name="TextBox 26">
            <a:extLst>
              <a:ext uri="{FF2B5EF4-FFF2-40B4-BE49-F238E27FC236}">
                <a16:creationId xmlns:a16="http://schemas.microsoft.com/office/drawing/2014/main" id="{CA362A37-C7A4-4411-B9C9-711994A1EE1C}"/>
              </a:ext>
            </a:extLst>
          </p:cNvPr>
          <p:cNvSpPr txBox="1"/>
          <p:nvPr/>
        </p:nvSpPr>
        <p:spPr>
          <a:xfrm>
            <a:off x="136245" y="813007"/>
            <a:ext cx="11894255" cy="646331"/>
          </a:xfrm>
          <a:prstGeom prst="rect">
            <a:avLst/>
          </a:prstGeom>
          <a:noFill/>
        </p:spPr>
        <p:txBody>
          <a:bodyPr wrap="square" rtlCol="0">
            <a:spAutoFit/>
          </a:bodyPr>
          <a:lstStyle/>
          <a:p>
            <a:r>
              <a:rPr lang="en-US" sz="3600" cap="all" spc="-150" dirty="0">
                <a:solidFill>
                  <a:srgbClr val="595959"/>
                </a:solidFill>
                <a:latin typeface="+mj-lt"/>
                <a:ea typeface="Adobe Gothic Std B" panose="020B0800000000000000" pitchFamily="34" charset="-128"/>
              </a:rPr>
              <a:t>Fundamentals of the Actor Model</a:t>
            </a:r>
          </a:p>
        </p:txBody>
      </p:sp>
      <p:sp>
        <p:nvSpPr>
          <p:cNvPr id="13" name="object 197">
            <a:extLst>
              <a:ext uri="{FF2B5EF4-FFF2-40B4-BE49-F238E27FC236}">
                <a16:creationId xmlns:a16="http://schemas.microsoft.com/office/drawing/2014/main" id="{7EA89F41-5932-4148-9FA2-5F4978EE1F9A}"/>
              </a:ext>
            </a:extLst>
          </p:cNvPr>
          <p:cNvSpPr txBox="1"/>
          <p:nvPr/>
        </p:nvSpPr>
        <p:spPr>
          <a:xfrm>
            <a:off x="433673" y="1843252"/>
            <a:ext cx="10753440" cy="3608680"/>
          </a:xfrm>
          <a:prstGeom prst="rect">
            <a:avLst/>
          </a:prstGeom>
        </p:spPr>
        <p:txBody>
          <a:bodyPr vert="horz" wrap="square" lIns="0" tIns="38100" rIns="0" bIns="0" rtlCol="0">
            <a:spAutoFit/>
          </a:bodyPr>
          <a:lstStyle/>
          <a:p>
            <a:pPr marL="12700">
              <a:spcBef>
                <a:spcPts val="300"/>
              </a:spcBef>
            </a:pPr>
            <a:r>
              <a:rPr lang="en-US" sz="2400" b="1" dirty="0">
                <a:solidFill>
                  <a:srgbClr val="1CADE4"/>
                </a:solidFill>
                <a:cs typeface="Franklin Gothic Book"/>
              </a:rPr>
              <a:t>In the actor model, an actor is the universal computational primitive.</a:t>
            </a:r>
          </a:p>
          <a:p>
            <a:pPr marL="12700">
              <a:spcBef>
                <a:spcPts val="300"/>
              </a:spcBef>
            </a:pPr>
            <a:endParaRPr lang="en-US" sz="2000" dirty="0">
              <a:cs typeface="Franklin Gothic Book"/>
            </a:endParaRPr>
          </a:p>
          <a:p>
            <a:pPr marL="355600" indent="-342900">
              <a:spcBef>
                <a:spcPts val="300"/>
              </a:spcBef>
              <a:buFont typeface="Wingdings" panose="05000000000000000000" pitchFamily="2" charset="2"/>
              <a:buChar char="Ø"/>
            </a:pPr>
            <a:r>
              <a:rPr lang="en-US" sz="2400" dirty="0">
                <a:cs typeface="Franklin Gothic Book"/>
              </a:rPr>
              <a:t>Message-based communication</a:t>
            </a:r>
          </a:p>
          <a:p>
            <a:pPr marL="355600" indent="-342900">
              <a:spcBef>
                <a:spcPts val="300"/>
              </a:spcBef>
              <a:buFont typeface="Wingdings" panose="05000000000000000000" pitchFamily="2" charset="2"/>
              <a:buChar char="Ø"/>
            </a:pPr>
            <a:r>
              <a:rPr lang="en-US" sz="2400" dirty="0">
                <a:cs typeface="Franklin Gothic Book"/>
              </a:rPr>
              <a:t>Single-threaded</a:t>
            </a:r>
          </a:p>
          <a:p>
            <a:pPr marL="355600" indent="-342900">
              <a:spcBef>
                <a:spcPts val="300"/>
              </a:spcBef>
              <a:buFont typeface="Wingdings" panose="05000000000000000000" pitchFamily="2" charset="2"/>
              <a:buChar char="Ø"/>
            </a:pPr>
            <a:r>
              <a:rPr lang="en-US" sz="2400" dirty="0">
                <a:cs typeface="Franklin Gothic Book"/>
              </a:rPr>
              <a:t>Stateful but protected</a:t>
            </a:r>
          </a:p>
          <a:p>
            <a:pPr marL="355600" indent="-342900">
              <a:spcBef>
                <a:spcPts val="300"/>
              </a:spcBef>
              <a:buFont typeface="Wingdings" panose="05000000000000000000" pitchFamily="2" charset="2"/>
              <a:buChar char="Ø"/>
            </a:pPr>
            <a:r>
              <a:rPr lang="en-US" sz="2400" dirty="0">
                <a:cs typeface="Franklin Gothic Book"/>
              </a:rPr>
              <a:t>An actor can:</a:t>
            </a:r>
          </a:p>
          <a:p>
            <a:pPr marL="812800" lvl="1" indent="-342900">
              <a:spcBef>
                <a:spcPts val="300"/>
              </a:spcBef>
              <a:buFont typeface="Arial" panose="020B0604020202020204" pitchFamily="34" charset="0"/>
              <a:buChar char="•"/>
            </a:pPr>
            <a:r>
              <a:rPr lang="en-US" sz="2400" dirty="0">
                <a:cs typeface="Franklin Gothic Book"/>
              </a:rPr>
              <a:t>Send messages to other actors</a:t>
            </a:r>
          </a:p>
          <a:p>
            <a:pPr marL="812800" lvl="1" indent="-342900">
              <a:spcBef>
                <a:spcPts val="300"/>
              </a:spcBef>
              <a:buFont typeface="Arial" panose="020B0604020202020204" pitchFamily="34" charset="0"/>
              <a:buChar char="•"/>
            </a:pPr>
            <a:r>
              <a:rPr lang="en-US" sz="2400" dirty="0">
                <a:cs typeface="Franklin Gothic Book"/>
              </a:rPr>
              <a:t>Create new downstream actors</a:t>
            </a:r>
          </a:p>
          <a:p>
            <a:pPr marL="812800" lvl="1" indent="-342900">
              <a:spcBef>
                <a:spcPts val="300"/>
              </a:spcBef>
              <a:buFont typeface="Arial" panose="020B0604020202020204" pitchFamily="34" charset="0"/>
              <a:buChar char="•"/>
            </a:pPr>
            <a:r>
              <a:rPr lang="en-US" sz="2400" dirty="0">
                <a:cs typeface="Franklin Gothic Book"/>
              </a:rPr>
              <a:t>Change its own state and behavior</a:t>
            </a:r>
          </a:p>
        </p:txBody>
      </p:sp>
    </p:spTree>
    <p:extLst>
      <p:ext uri="{BB962C8B-B14F-4D97-AF65-F5344CB8AC3E}">
        <p14:creationId xmlns:p14="http://schemas.microsoft.com/office/powerpoint/2010/main" val="1210343503"/>
      </p:ext>
    </p:extLst>
  </p:cSld>
  <p:clrMapOvr>
    <a:masterClrMapping/>
  </p:clrMapOvr>
</p:sld>
</file>

<file path=ppt/theme/theme1.xml><?xml version="1.0" encoding="utf-8"?>
<a:theme xmlns:a="http://schemas.openxmlformats.org/drawingml/2006/main" name="Office Theme">
  <a:themeElements>
    <a:clrScheme name="CleanSpark Pallette 1">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inal Font Theme">
      <a:majorFont>
        <a:latin typeface="Franklin Gothic Medium"/>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2067</Words>
  <Application>Microsoft Office PowerPoint</Application>
  <PresentationFormat>Widescreen</PresentationFormat>
  <Paragraphs>403</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Franklin Gothic Book</vt:lpstr>
      <vt:lpstr>Franklin Gothic Medium</vt:lpstr>
      <vt:lpstr>medium-content-serif-font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2019-12-16T20:57:40Z</dcterms:created>
  <dcterms:modified xsi:type="dcterms:W3CDTF">2020-02-26T01:24:28Z</dcterms:modified>
</cp:coreProperties>
</file>